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9144000" cy="6858000" type="screen4x3"/>
  <p:notesSz cx="6858000" cy="9144000"/>
  <p:defaultTextStyle>
    <a:defPPr>
      <a:defRPr lang="en-US"/>
    </a:defPPr>
    <a:lvl1pPr marL="0" algn="l" defTabSz="456969" rtl="0" eaLnBrk="1" latinLnBrk="0" hangingPunct="1">
      <a:defRPr sz="1799" kern="1200">
        <a:solidFill>
          <a:schemeClr val="tx1"/>
        </a:solidFill>
        <a:latin typeface="+mn-lt"/>
        <a:ea typeface="+mn-ea"/>
        <a:cs typeface="+mn-cs"/>
      </a:defRPr>
    </a:lvl1pPr>
    <a:lvl2pPr marL="456969" algn="l" defTabSz="456969" rtl="0" eaLnBrk="1" latinLnBrk="0" hangingPunct="1">
      <a:defRPr sz="1799" kern="1200">
        <a:solidFill>
          <a:schemeClr val="tx1"/>
        </a:solidFill>
        <a:latin typeface="+mn-lt"/>
        <a:ea typeface="+mn-ea"/>
        <a:cs typeface="+mn-cs"/>
      </a:defRPr>
    </a:lvl2pPr>
    <a:lvl3pPr marL="913938" algn="l" defTabSz="456969" rtl="0" eaLnBrk="1" latinLnBrk="0" hangingPunct="1">
      <a:defRPr sz="1799" kern="1200">
        <a:solidFill>
          <a:schemeClr val="tx1"/>
        </a:solidFill>
        <a:latin typeface="+mn-lt"/>
        <a:ea typeface="+mn-ea"/>
        <a:cs typeface="+mn-cs"/>
      </a:defRPr>
    </a:lvl3pPr>
    <a:lvl4pPr marL="1370907" algn="l" defTabSz="456969" rtl="0" eaLnBrk="1" latinLnBrk="0" hangingPunct="1">
      <a:defRPr sz="1799" kern="1200">
        <a:solidFill>
          <a:schemeClr val="tx1"/>
        </a:solidFill>
        <a:latin typeface="+mn-lt"/>
        <a:ea typeface="+mn-ea"/>
        <a:cs typeface="+mn-cs"/>
      </a:defRPr>
    </a:lvl4pPr>
    <a:lvl5pPr marL="1827876" algn="l" defTabSz="456969" rtl="0" eaLnBrk="1" latinLnBrk="0" hangingPunct="1">
      <a:defRPr sz="1799" kern="1200">
        <a:solidFill>
          <a:schemeClr val="tx1"/>
        </a:solidFill>
        <a:latin typeface="+mn-lt"/>
        <a:ea typeface="+mn-ea"/>
        <a:cs typeface="+mn-cs"/>
      </a:defRPr>
    </a:lvl5pPr>
    <a:lvl6pPr marL="2284844" algn="l" defTabSz="456969" rtl="0" eaLnBrk="1" latinLnBrk="0" hangingPunct="1">
      <a:defRPr sz="1799" kern="1200">
        <a:solidFill>
          <a:schemeClr val="tx1"/>
        </a:solidFill>
        <a:latin typeface="+mn-lt"/>
        <a:ea typeface="+mn-ea"/>
        <a:cs typeface="+mn-cs"/>
      </a:defRPr>
    </a:lvl6pPr>
    <a:lvl7pPr marL="2741813" algn="l" defTabSz="456969" rtl="0" eaLnBrk="1" latinLnBrk="0" hangingPunct="1">
      <a:defRPr sz="1799" kern="1200">
        <a:solidFill>
          <a:schemeClr val="tx1"/>
        </a:solidFill>
        <a:latin typeface="+mn-lt"/>
        <a:ea typeface="+mn-ea"/>
        <a:cs typeface="+mn-cs"/>
      </a:defRPr>
    </a:lvl7pPr>
    <a:lvl8pPr marL="3198782" algn="l" defTabSz="456969" rtl="0" eaLnBrk="1" latinLnBrk="0" hangingPunct="1">
      <a:defRPr sz="1799" kern="1200">
        <a:solidFill>
          <a:schemeClr val="tx1"/>
        </a:solidFill>
        <a:latin typeface="+mn-lt"/>
        <a:ea typeface="+mn-ea"/>
        <a:cs typeface="+mn-cs"/>
      </a:defRPr>
    </a:lvl8pPr>
    <a:lvl9pPr marL="3655751" algn="l" defTabSz="456969" rtl="0" eaLnBrk="1" latinLnBrk="0" hangingPunct="1">
      <a:defRPr sz="179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471" autoAdjust="0"/>
    <p:restoredTop sz="94641" autoAdjust="0"/>
  </p:normalViewPr>
  <p:slideViewPr>
    <p:cSldViewPr snapToGrid="0" snapToObjects="1">
      <p:cViewPr>
        <p:scale>
          <a:sx n="66" d="100"/>
          <a:sy n="66" d="100"/>
        </p:scale>
        <p:origin x="2304" y="31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3DD770-538C-47C5-9EBA-815547281B80}" type="datetimeFigureOut">
              <a:rPr lang="en-US" smtClean="0"/>
              <a:t>10/11/2024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606762-422B-4A12-AF46-EC86751B3518}" type="slidenum">
              <a:rPr lang="en-US" smtClean="0"/>
              <a:t>‹#›</a:t>
            </a:fld>
            <a:endParaRPr lang="en-US"/>
          </a:p>
        </p:txBody>
      </p:sp>
    </p:spTree>
    <p:extLst>
      <p:ext uri="{BB962C8B-B14F-4D97-AF65-F5344CB8AC3E}">
        <p14:creationId xmlns:p14="http://schemas.microsoft.com/office/powerpoint/2010/main" val="2810477444"/>
      </p:ext>
    </p:extLst>
  </p:cSld>
  <p:clrMap bg1="lt1" tx1="dk1" bg2="lt2" tx2="dk2" accent1="accent1" accent2="accent2" accent3="accent3" accent4="accent4" accent5="accent5" accent6="accent6" hlink="hlink" folHlink="folHlink"/>
  <p:notesStyle>
    <a:lvl1pPr marL="0" algn="l" defTabSz="913938" rtl="0" eaLnBrk="1" latinLnBrk="0" hangingPunct="1">
      <a:defRPr sz="1199" kern="1200">
        <a:solidFill>
          <a:schemeClr val="tx1"/>
        </a:solidFill>
        <a:latin typeface="+mn-lt"/>
        <a:ea typeface="+mn-ea"/>
        <a:cs typeface="+mn-cs"/>
      </a:defRPr>
    </a:lvl1pPr>
    <a:lvl2pPr marL="456969" algn="l" defTabSz="913938" rtl="0" eaLnBrk="1" latinLnBrk="0" hangingPunct="1">
      <a:defRPr sz="1199" kern="1200">
        <a:solidFill>
          <a:schemeClr val="tx1"/>
        </a:solidFill>
        <a:latin typeface="+mn-lt"/>
        <a:ea typeface="+mn-ea"/>
        <a:cs typeface="+mn-cs"/>
      </a:defRPr>
    </a:lvl2pPr>
    <a:lvl3pPr marL="913938" algn="l" defTabSz="913938" rtl="0" eaLnBrk="1" latinLnBrk="0" hangingPunct="1">
      <a:defRPr sz="1199" kern="1200">
        <a:solidFill>
          <a:schemeClr val="tx1"/>
        </a:solidFill>
        <a:latin typeface="+mn-lt"/>
        <a:ea typeface="+mn-ea"/>
        <a:cs typeface="+mn-cs"/>
      </a:defRPr>
    </a:lvl3pPr>
    <a:lvl4pPr marL="1370907" algn="l" defTabSz="913938" rtl="0" eaLnBrk="1" latinLnBrk="0" hangingPunct="1">
      <a:defRPr sz="1199" kern="1200">
        <a:solidFill>
          <a:schemeClr val="tx1"/>
        </a:solidFill>
        <a:latin typeface="+mn-lt"/>
        <a:ea typeface="+mn-ea"/>
        <a:cs typeface="+mn-cs"/>
      </a:defRPr>
    </a:lvl4pPr>
    <a:lvl5pPr marL="1827876" algn="l" defTabSz="913938" rtl="0" eaLnBrk="1" latinLnBrk="0" hangingPunct="1">
      <a:defRPr sz="1199" kern="1200">
        <a:solidFill>
          <a:schemeClr val="tx1"/>
        </a:solidFill>
        <a:latin typeface="+mn-lt"/>
        <a:ea typeface="+mn-ea"/>
        <a:cs typeface="+mn-cs"/>
      </a:defRPr>
    </a:lvl5pPr>
    <a:lvl6pPr marL="2284844" algn="l" defTabSz="913938" rtl="0" eaLnBrk="1" latinLnBrk="0" hangingPunct="1">
      <a:defRPr sz="1199" kern="1200">
        <a:solidFill>
          <a:schemeClr val="tx1"/>
        </a:solidFill>
        <a:latin typeface="+mn-lt"/>
        <a:ea typeface="+mn-ea"/>
        <a:cs typeface="+mn-cs"/>
      </a:defRPr>
    </a:lvl6pPr>
    <a:lvl7pPr marL="2741813" algn="l" defTabSz="913938" rtl="0" eaLnBrk="1" latinLnBrk="0" hangingPunct="1">
      <a:defRPr sz="1199" kern="1200">
        <a:solidFill>
          <a:schemeClr val="tx1"/>
        </a:solidFill>
        <a:latin typeface="+mn-lt"/>
        <a:ea typeface="+mn-ea"/>
        <a:cs typeface="+mn-cs"/>
      </a:defRPr>
    </a:lvl7pPr>
    <a:lvl8pPr marL="3198782" algn="l" defTabSz="913938" rtl="0" eaLnBrk="1" latinLnBrk="0" hangingPunct="1">
      <a:defRPr sz="1199" kern="1200">
        <a:solidFill>
          <a:schemeClr val="tx1"/>
        </a:solidFill>
        <a:latin typeface="+mn-lt"/>
        <a:ea typeface="+mn-ea"/>
        <a:cs typeface="+mn-cs"/>
      </a:defRPr>
    </a:lvl8pPr>
    <a:lvl9pPr marL="3655751" algn="l" defTabSz="913938" rtl="0" eaLnBrk="1" latinLnBrk="0" hangingPunct="1">
      <a:defRPr sz="11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606762-422B-4A12-AF46-EC86751B3518}" type="slidenum">
              <a:rPr lang="en-US" smtClean="0"/>
              <a:t>1</a:t>
            </a:fld>
            <a:endParaRPr lang="en-US"/>
          </a:p>
        </p:txBody>
      </p:sp>
    </p:spTree>
    <p:extLst>
      <p:ext uri="{BB962C8B-B14F-4D97-AF65-F5344CB8AC3E}">
        <p14:creationId xmlns:p14="http://schemas.microsoft.com/office/powerpoint/2010/main" val="274515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D47ED03-EFC9-D743-BF67-3306039354D9}" type="datetimeFigureOut">
              <a:rPr lang="en-US" smtClean="0"/>
              <a:t>10/9/2024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396905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600201"/>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47ED03-EFC9-D743-BF67-3306039354D9}" type="datetimeFigureOut">
              <a:rPr lang="en-US" smtClean="0"/>
              <a:t>10/9/2024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4285299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47ED03-EFC9-D743-BF67-3306039354D9}" type="datetimeFigureOut">
              <a:rPr lang="en-US" smtClean="0"/>
              <a:t>10/9/2024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3683831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1"/>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47ED03-EFC9-D743-BF67-3306039354D9}" type="datetimeFigureOut">
              <a:rPr lang="en-US" smtClean="0"/>
              <a:t>10/9/2024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677523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4"/>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47ED03-EFC9-D743-BF67-3306039354D9}" type="datetimeFigureOut">
              <a:rPr lang="en-US" smtClean="0"/>
              <a:t>10/9/2024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3281715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D47ED03-EFC9-D743-BF67-3306039354D9}" type="datetimeFigureOut">
              <a:rPr lang="en-US" smtClean="0"/>
              <a:t>10/9/2024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3804155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D47ED03-EFC9-D743-BF67-3306039354D9}" type="datetimeFigureOut">
              <a:rPr lang="en-US" smtClean="0"/>
              <a:t>10/9/2024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3850634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p:txBody>
          <a:bodyPr/>
          <a:lstStyle/>
          <a:p>
            <a:fld id="{AD47ED03-EFC9-D743-BF67-3306039354D9}" type="datetimeFigureOut">
              <a:rPr lang="en-US" smtClean="0"/>
              <a:t>10/9/2024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981043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47ED03-EFC9-D743-BF67-3306039354D9}" type="datetimeFigureOut">
              <a:rPr lang="en-US" smtClean="0"/>
              <a:t>10/9/2024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1253873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1"/>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1"/>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47ED03-EFC9-D743-BF67-3306039354D9}" type="datetimeFigureOut">
              <a:rPr lang="en-US" smtClean="0"/>
              <a:t>10/9/2024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466112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47ED03-EFC9-D743-BF67-3306039354D9}" type="datetimeFigureOut">
              <a:rPr lang="en-US" smtClean="0"/>
              <a:t>10/9/2024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AC698C-61C4-3D4C-888C-8E579CC8E6A7}" type="slidenum">
              <a:rPr lang="en-US" smtClean="0"/>
              <a:t>‹#›</a:t>
            </a:fld>
            <a:endParaRPr lang="en-US"/>
          </a:p>
        </p:txBody>
      </p:sp>
    </p:spTree>
    <p:extLst>
      <p:ext uri="{BB962C8B-B14F-4D97-AF65-F5344CB8AC3E}">
        <p14:creationId xmlns:p14="http://schemas.microsoft.com/office/powerpoint/2010/main" val="142730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47ED03-EFC9-D743-BF67-3306039354D9}" type="datetimeFigureOut">
              <a:rPr lang="en-US" smtClean="0"/>
              <a:t>10/9/2024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AC698C-61C4-3D4C-888C-8E579CC8E6A7}" type="slidenum">
              <a:rPr lang="en-US" smtClean="0"/>
              <a:t>‹#›</a:t>
            </a:fld>
            <a:endParaRPr lang="en-US"/>
          </a:p>
        </p:txBody>
      </p:sp>
      <p:sp>
        <p:nvSpPr>
          <p:cNvPr id="8" name="Rectangle 7"/>
          <p:cNvSpPr/>
          <p:nvPr/>
        </p:nvSpPr>
        <p:spPr>
          <a:xfrm>
            <a:off x="0" y="1"/>
            <a:ext cx="9144000" cy="109058"/>
          </a:xfrm>
          <a:prstGeom prst="rect">
            <a:avLst/>
          </a:prstGeom>
          <a:solidFill>
            <a:schemeClr val="tx2">
              <a:lumMod val="50000"/>
            </a:schemeClr>
          </a:solidFill>
          <a:ln>
            <a:solidFill>
              <a:schemeClr val="tx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874">
              <a:solidFill>
                <a:schemeClr val="tx2">
                  <a:lumMod val="75000"/>
                </a:schemeClr>
              </a:solidFill>
            </a:endParaRPr>
          </a:p>
        </p:txBody>
      </p:sp>
      <p:sp>
        <p:nvSpPr>
          <p:cNvPr id="9" name="Rectangle 8"/>
          <p:cNvSpPr/>
          <p:nvPr/>
        </p:nvSpPr>
        <p:spPr>
          <a:xfrm>
            <a:off x="0" y="6629400"/>
            <a:ext cx="9144000" cy="228600"/>
          </a:xfrm>
          <a:prstGeom prst="rect">
            <a:avLst/>
          </a:prstGeom>
          <a:solidFill>
            <a:schemeClr val="tx2">
              <a:lumMod val="50000"/>
            </a:schemeClr>
          </a:solidFill>
          <a:ln>
            <a:solidFill>
              <a:schemeClr val="tx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874">
              <a:solidFill>
                <a:schemeClr val="tx2">
                  <a:lumMod val="75000"/>
                </a:schemeClr>
              </a:solidFill>
            </a:endParaRPr>
          </a:p>
        </p:txBody>
      </p:sp>
      <p:cxnSp>
        <p:nvCxnSpPr>
          <p:cNvPr id="13" name="Straight Connector 12"/>
          <p:cNvCxnSpPr>
            <a:cxnSpLocks/>
          </p:cNvCxnSpPr>
          <p:nvPr/>
        </p:nvCxnSpPr>
        <p:spPr>
          <a:xfrm>
            <a:off x="-2381" y="119273"/>
            <a:ext cx="9153144" cy="0"/>
          </a:xfrm>
          <a:prstGeom prst="line">
            <a:avLst/>
          </a:prstGeom>
          <a:ln w="28575" cmpd="sng">
            <a:solidFill>
              <a:srgbClr val="A0010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6629400"/>
            <a:ext cx="9144000" cy="0"/>
          </a:xfrm>
          <a:prstGeom prst="line">
            <a:avLst/>
          </a:prstGeom>
          <a:ln w="28575" cmpd="sng">
            <a:solidFill>
              <a:srgbClr val="A00101"/>
            </a:solidFill>
          </a:ln>
          <a:effectLst/>
        </p:spPr>
        <p:style>
          <a:lnRef idx="2">
            <a:schemeClr val="accent1"/>
          </a:lnRef>
          <a:fillRef idx="0">
            <a:schemeClr val="accent1"/>
          </a:fillRef>
          <a:effectRef idx="1">
            <a:schemeClr val="accent1"/>
          </a:effectRef>
          <a:fontRef idx="minor">
            <a:schemeClr val="tx1"/>
          </a:fontRef>
        </p:style>
      </p:cxnSp>
      <p:pic>
        <p:nvPicPr>
          <p:cNvPr id="7" name="Picture 6" descr="FM Logo.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2332" y="146743"/>
            <a:ext cx="491163" cy="491163"/>
          </a:xfrm>
          <a:prstGeom prst="rect">
            <a:avLst/>
          </a:prstGeom>
        </p:spPr>
      </p:pic>
      <p:pic>
        <p:nvPicPr>
          <p:cNvPr id="11" name="Picture 10" descr="A blue and red map&#10;&#10;Description automatically generated">
            <a:extLst>
              <a:ext uri="{FF2B5EF4-FFF2-40B4-BE49-F238E27FC236}">
                <a16:creationId xmlns:a16="http://schemas.microsoft.com/office/drawing/2014/main" id="{90BF787D-D8D2-2010-BE66-40CEB526DB02}"/>
              </a:ext>
            </a:extLst>
          </p:cNvPr>
          <p:cNvPicPr>
            <a:picLocks noChangeAspect="1"/>
          </p:cNvPicPr>
          <p:nvPr userDrawn="1"/>
        </p:nvPicPr>
        <p:blipFill>
          <a:blip r:embed="rId14"/>
          <a:stretch>
            <a:fillRect/>
          </a:stretch>
        </p:blipFill>
        <p:spPr>
          <a:xfrm>
            <a:off x="7772026" y="146743"/>
            <a:ext cx="1329642" cy="491169"/>
          </a:xfrm>
          <a:prstGeom prst="rect">
            <a:avLst/>
          </a:prstGeom>
        </p:spPr>
      </p:pic>
      <p:pic>
        <p:nvPicPr>
          <p:cNvPr id="16" name="Picture 15" descr="A logo of a globe with a gold cogwheel&#10;&#10;Description automatically generated">
            <a:extLst>
              <a:ext uri="{FF2B5EF4-FFF2-40B4-BE49-F238E27FC236}">
                <a16:creationId xmlns:a16="http://schemas.microsoft.com/office/drawing/2014/main" id="{6F0B8A8A-9D64-8C4F-930E-E786BEC6FC90}"/>
              </a:ext>
            </a:extLst>
          </p:cNvPr>
          <p:cNvPicPr>
            <a:picLocks noChangeAspect="1"/>
          </p:cNvPicPr>
          <p:nvPr userDrawn="1"/>
        </p:nvPicPr>
        <p:blipFill>
          <a:blip r:embed="rId15"/>
          <a:stretch>
            <a:fillRect/>
          </a:stretch>
        </p:blipFill>
        <p:spPr>
          <a:xfrm>
            <a:off x="8546296" y="6023630"/>
            <a:ext cx="597704" cy="597704"/>
          </a:xfrm>
          <a:prstGeom prst="rect">
            <a:avLst/>
          </a:prstGeom>
        </p:spPr>
      </p:pic>
    </p:spTree>
    <p:extLst>
      <p:ext uri="{BB962C8B-B14F-4D97-AF65-F5344CB8AC3E}">
        <p14:creationId xmlns:p14="http://schemas.microsoft.com/office/powerpoint/2010/main" val="3003093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jp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1.xml"/><Relationship Id="rId16"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Box 53">
            <a:extLst>
              <a:ext uri="{FF2B5EF4-FFF2-40B4-BE49-F238E27FC236}">
                <a16:creationId xmlns:a16="http://schemas.microsoft.com/office/drawing/2014/main" id="{5C076707-D489-2DB0-A916-6CC40C0F71A5}"/>
              </a:ext>
            </a:extLst>
          </p:cNvPr>
          <p:cNvSpPr txBox="1"/>
          <p:nvPr/>
        </p:nvSpPr>
        <p:spPr>
          <a:xfrm>
            <a:off x="4650643" y="1501098"/>
            <a:ext cx="1153257" cy="1376692"/>
          </a:xfrm>
          <a:prstGeom prst="rect">
            <a:avLst/>
          </a:prstGeom>
          <a:solidFill>
            <a:schemeClr val="tx1"/>
          </a:solidFill>
        </p:spPr>
        <p:txBody>
          <a:bodyPr wrap="square" rtlCol="0">
            <a:spAutoFit/>
          </a:bodyPr>
          <a:lstStyle/>
          <a:p>
            <a:endParaRPr lang="en-US" dirty="0"/>
          </a:p>
        </p:txBody>
      </p:sp>
      <p:sp>
        <p:nvSpPr>
          <p:cNvPr id="53" name="TextBox 52">
            <a:extLst>
              <a:ext uri="{FF2B5EF4-FFF2-40B4-BE49-F238E27FC236}">
                <a16:creationId xmlns:a16="http://schemas.microsoft.com/office/drawing/2014/main" id="{05A7880A-F8EA-2C36-95B1-5E983E1CA7EE}"/>
              </a:ext>
            </a:extLst>
          </p:cNvPr>
          <p:cNvSpPr txBox="1"/>
          <p:nvPr/>
        </p:nvSpPr>
        <p:spPr>
          <a:xfrm>
            <a:off x="2951038" y="1518140"/>
            <a:ext cx="1422866" cy="1370575"/>
          </a:xfrm>
          <a:prstGeom prst="rect">
            <a:avLst/>
          </a:prstGeom>
          <a:solidFill>
            <a:schemeClr val="tx1"/>
          </a:solidFill>
        </p:spPr>
        <p:txBody>
          <a:bodyPr wrap="square" rtlCol="0">
            <a:spAutoFit/>
          </a:bodyPr>
          <a:lstStyle/>
          <a:p>
            <a:endParaRPr lang="en-US" dirty="0"/>
          </a:p>
        </p:txBody>
      </p:sp>
      <p:sp>
        <p:nvSpPr>
          <p:cNvPr id="2" name="Content Placeholder 2">
            <a:extLst>
              <a:ext uri="{FF2B5EF4-FFF2-40B4-BE49-F238E27FC236}">
                <a16:creationId xmlns:a16="http://schemas.microsoft.com/office/drawing/2014/main" id="{482E5C60-38D9-AAF0-AF6B-79A2A8BB87D3}"/>
              </a:ext>
            </a:extLst>
          </p:cNvPr>
          <p:cNvSpPr txBox="1">
            <a:spLocks/>
          </p:cNvSpPr>
          <p:nvPr/>
        </p:nvSpPr>
        <p:spPr>
          <a:xfrm>
            <a:off x="98180" y="890530"/>
            <a:ext cx="2655857" cy="5723629"/>
          </a:xfrm>
          <a:prstGeom prst="rect">
            <a:avLst/>
          </a:prstGeom>
        </p:spPr>
        <p:txBody>
          <a:bodyPr vert="horz" lIns="91440" tIns="45720" rIns="91440" bIns="45720" rtlCol="0">
            <a:normAutofit fontScale="85000" lnSpcReduction="20000"/>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900" b="1" u="sng" dirty="0">
                <a:solidFill>
                  <a:schemeClr val="tx1"/>
                </a:solidFill>
                <a:latin typeface="Arial" panose="020B0604020202020204" pitchFamily="34" charset="0"/>
                <a:cs typeface="Arial" panose="020B0604020202020204" pitchFamily="34" charset="0"/>
              </a:rPr>
              <a:t>Abstract:</a:t>
            </a:r>
          </a:p>
          <a:p>
            <a:pPr algn="l"/>
            <a:r>
              <a:rPr lang="en-US" sz="700" dirty="0">
                <a:solidFill>
                  <a:srgbClr val="222222"/>
                </a:solidFill>
                <a:latin typeface="Arial" panose="020B0604020202020204" pitchFamily="34" charset="0"/>
              </a:rPr>
              <a:t>The increasing use of AI in all disciplines has highlighted the necessity for transparency and results that can be understood. This research utilizes the Scale-Invariant Feature Transform (SIFT) algorithm, Naive-Bayes Nearest Neighbor (NBNN) Classifier, and aims to provides explainability using a probability density function (PDF). The SIFT algorithm extracts essential features, known as </a:t>
            </a:r>
            <a:r>
              <a:rPr lang="en-US" sz="700" dirty="0" err="1">
                <a:solidFill>
                  <a:srgbClr val="222222"/>
                </a:solidFill>
                <a:latin typeface="Arial" panose="020B0604020202020204" pitchFamily="34" charset="0"/>
              </a:rPr>
              <a:t>keypoints</a:t>
            </a:r>
            <a:r>
              <a:rPr lang="en-US" sz="700" dirty="0">
                <a:solidFill>
                  <a:srgbClr val="222222"/>
                </a:solidFill>
                <a:latin typeface="Arial" panose="020B0604020202020204" pitchFamily="34" charset="0"/>
              </a:rPr>
              <a:t> and descriptors, from a query image. The notable features are then classified based on the likelihood of the feature occurring in each class, due to the Naive-Bayes Nearest Neighbor method. Lastly, a probability density function is applied to provide an estimation of feature relevance and to which class the image belongs to. Our model demonstrates that this approach can provide transparency and proper explanation of the AI model's decision making. The forthcoming objective of this project is to be implicated in the discipline of healthcare through way of wound imaging.</a:t>
            </a:r>
            <a:endParaRPr lang="en-US" sz="7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r>
              <a:rPr lang="en-US" sz="900" b="1" u="sng" dirty="0">
                <a:solidFill>
                  <a:schemeClr val="tx1"/>
                </a:solidFill>
                <a:latin typeface="Arial" panose="020B0604020202020204" pitchFamily="34" charset="0"/>
                <a:cs typeface="Arial" panose="020B0604020202020204" pitchFamily="34" charset="0"/>
              </a:rPr>
              <a:t>Data:</a:t>
            </a:r>
          </a:p>
          <a:p>
            <a:pPr marL="171450" indent="-171450" algn="l">
              <a:buFont typeface="Wingdings" panose="05000000000000000000" pitchFamily="2" charset="2"/>
              <a:buChar char="§"/>
            </a:pPr>
            <a:r>
              <a:rPr lang="en-US" sz="700" dirty="0">
                <a:solidFill>
                  <a:schemeClr val="tx1"/>
                </a:solidFill>
                <a:latin typeface="Arial" panose="020B0604020202020204" pitchFamily="34" charset="0"/>
                <a:cs typeface="Arial" panose="020B0604020202020204" pitchFamily="34" charset="0"/>
              </a:rPr>
              <a:t>Triangle/Square Images (Jordan Hinson 2024)</a:t>
            </a:r>
          </a:p>
          <a:p>
            <a:pPr marL="171450" indent="-171450" algn="l">
              <a:buFont typeface="Wingdings" panose="05000000000000000000" pitchFamily="2" charset="2"/>
              <a:buChar char="§"/>
            </a:pPr>
            <a:r>
              <a:rPr lang="en-US" sz="700" dirty="0">
                <a:solidFill>
                  <a:schemeClr val="tx1"/>
                </a:solidFill>
                <a:latin typeface="Arial" panose="020B0604020202020204" pitchFamily="34" charset="0"/>
                <a:cs typeface="Arial" panose="020B0604020202020204" pitchFamily="34" charset="0"/>
              </a:rPr>
              <a:t>Wound Images (chronicwounddatabase.eu)</a:t>
            </a:r>
          </a:p>
          <a:p>
            <a:pPr algn="l"/>
            <a:endParaRPr lang="en-US" sz="600" dirty="0">
              <a:solidFill>
                <a:schemeClr val="tx1"/>
              </a:solidFill>
              <a:latin typeface="Arial" panose="020B0604020202020204" pitchFamily="34" charset="0"/>
              <a:cs typeface="Arial" panose="020B0604020202020204" pitchFamily="34" charset="0"/>
            </a:endParaRPr>
          </a:p>
          <a:p>
            <a:pPr algn="l"/>
            <a:r>
              <a:rPr lang="en-US" sz="900" b="1" u="sng" dirty="0">
                <a:solidFill>
                  <a:schemeClr val="tx1"/>
                </a:solidFill>
                <a:latin typeface="Arial" panose="020B0604020202020204" pitchFamily="34" charset="0"/>
                <a:cs typeface="Arial" panose="020B0604020202020204" pitchFamily="34" charset="0"/>
              </a:rPr>
              <a:t>Background:</a:t>
            </a:r>
          </a:p>
          <a:p>
            <a:pPr marL="171450" indent="-171450" algn="l">
              <a:buFont typeface="Wingdings" panose="05000000000000000000" pitchFamily="2" charset="2"/>
              <a:buChar char="§"/>
            </a:pPr>
            <a:r>
              <a:rPr lang="en-US" sz="700" u="sng" dirty="0">
                <a:solidFill>
                  <a:schemeClr val="tx1"/>
                </a:solidFill>
                <a:latin typeface="Arial" panose="020B0604020202020204" pitchFamily="34" charset="0"/>
                <a:cs typeface="Arial" panose="020B0604020202020204" pitchFamily="34" charset="0"/>
              </a:rPr>
              <a:t>Scale-Invariant Feature Transform (SIFT) Algorithm (David G. Lowe): </a:t>
            </a:r>
            <a:r>
              <a:rPr lang="en-US" sz="700" dirty="0">
                <a:solidFill>
                  <a:schemeClr val="tx1"/>
                </a:solidFill>
                <a:latin typeface="Arial" panose="020B0604020202020204" pitchFamily="34" charset="0"/>
                <a:cs typeface="Arial" panose="020B0604020202020204" pitchFamily="34" charset="0"/>
              </a:rPr>
              <a:t>Computer Vision Algorithm used to detect and describe local features in an image</a:t>
            </a:r>
          </a:p>
          <a:p>
            <a:pPr algn="l"/>
            <a:endParaRPr lang="en-US" sz="600" dirty="0">
              <a:solidFill>
                <a:schemeClr val="tx1"/>
              </a:solidFill>
              <a:latin typeface="Arial" panose="020B0604020202020204" pitchFamily="34" charset="0"/>
              <a:cs typeface="Arial" panose="020B0604020202020204" pitchFamily="34" charset="0"/>
            </a:endParaRPr>
          </a:p>
          <a:p>
            <a:pPr algn="l"/>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algn="l"/>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6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r>
              <a:rPr lang="en-US" sz="700" dirty="0">
                <a:solidFill>
                  <a:schemeClr val="tx1"/>
                </a:solidFill>
                <a:latin typeface="Arial" panose="020B0604020202020204" pitchFamily="34" charset="0"/>
                <a:cs typeface="Arial" panose="020B0604020202020204" pitchFamily="34" charset="0"/>
              </a:rPr>
              <a:t>Naïve Bayesian Network: Bayesian network used for classification assuming that all features are conditionally independent.</a:t>
            </a:r>
          </a:p>
          <a:p>
            <a:pPr algn="l"/>
            <a:endParaRPr lang="en-US" sz="600"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900" b="1" u="sng" dirty="0">
              <a:solidFill>
                <a:schemeClr val="tx1"/>
              </a:solidFill>
              <a:latin typeface="Arial" panose="020B0604020202020204" pitchFamily="34" charset="0"/>
              <a:cs typeface="Arial" panose="020B0604020202020204" pitchFamily="34" charset="0"/>
            </a:endParaRPr>
          </a:p>
          <a:p>
            <a:pPr algn="l"/>
            <a:r>
              <a:rPr lang="en-US" sz="900" b="1" u="sng" dirty="0">
                <a:solidFill>
                  <a:schemeClr val="tx1"/>
                </a:solidFill>
                <a:latin typeface="Arial" panose="020B0604020202020204" pitchFamily="34" charset="0"/>
                <a:cs typeface="Arial" panose="020B0604020202020204" pitchFamily="34" charset="0"/>
              </a:rPr>
              <a:t>Hardware, Software, and Libraries:</a:t>
            </a:r>
          </a:p>
          <a:p>
            <a:pPr marL="171450" indent="-171450" algn="l">
              <a:buFont typeface="Wingdings" panose="05000000000000000000" pitchFamily="2" charset="2"/>
              <a:buChar char="§"/>
            </a:pPr>
            <a:r>
              <a:rPr lang="en-US" sz="600" u="sng" dirty="0">
                <a:solidFill>
                  <a:schemeClr val="tx1"/>
                </a:solidFill>
                <a:latin typeface="Arial" panose="020B0604020202020204" pitchFamily="34" charset="0"/>
                <a:cs typeface="Arial" panose="020B0604020202020204" pitchFamily="34" charset="0"/>
              </a:rPr>
              <a:t>Processor</a:t>
            </a:r>
            <a:r>
              <a:rPr lang="en-US" sz="600" dirty="0">
                <a:solidFill>
                  <a:schemeClr val="tx1"/>
                </a:solidFill>
                <a:latin typeface="Arial" panose="020B0604020202020204" pitchFamily="34" charset="0"/>
                <a:cs typeface="Arial" panose="020B0604020202020204" pitchFamily="34" charset="0"/>
              </a:rPr>
              <a:t>: 13th Gen Intel(R) Core(TM) i7-1355U 1.70 GHz</a:t>
            </a:r>
          </a:p>
          <a:p>
            <a:pPr marL="171450" indent="-171450" algn="l">
              <a:buFont typeface="Wingdings" panose="05000000000000000000" pitchFamily="2" charset="2"/>
              <a:buChar char="§"/>
            </a:pPr>
            <a:r>
              <a:rPr lang="en-US" sz="600" u="sng" dirty="0">
                <a:solidFill>
                  <a:schemeClr val="tx1"/>
                </a:solidFill>
                <a:latin typeface="Arial" panose="020B0604020202020204" pitchFamily="34" charset="0"/>
                <a:cs typeface="Arial" panose="020B0604020202020204" pitchFamily="34" charset="0"/>
              </a:rPr>
              <a:t>Installed RAM</a:t>
            </a:r>
            <a:r>
              <a:rPr lang="en-US" sz="600" dirty="0">
                <a:solidFill>
                  <a:schemeClr val="tx1"/>
                </a:solidFill>
                <a:latin typeface="Arial" panose="020B0604020202020204" pitchFamily="34" charset="0"/>
                <a:cs typeface="Arial" panose="020B0604020202020204" pitchFamily="34" charset="0"/>
              </a:rPr>
              <a:t>: 16.0 GB (15.6 GB usable)</a:t>
            </a:r>
          </a:p>
          <a:p>
            <a:pPr marL="171450" indent="-171450" algn="l">
              <a:buFont typeface="Wingdings" panose="05000000000000000000" pitchFamily="2" charset="2"/>
              <a:buChar char="§"/>
            </a:pPr>
            <a:r>
              <a:rPr lang="en-US" sz="600" u="sng" dirty="0">
                <a:solidFill>
                  <a:schemeClr val="tx1"/>
                </a:solidFill>
                <a:latin typeface="Arial" panose="020B0604020202020204" pitchFamily="34" charset="0"/>
                <a:cs typeface="Arial" panose="020B0604020202020204" pitchFamily="34" charset="0"/>
              </a:rPr>
              <a:t>System type</a:t>
            </a:r>
            <a:r>
              <a:rPr lang="en-US" sz="600" dirty="0">
                <a:solidFill>
                  <a:schemeClr val="tx1"/>
                </a:solidFill>
                <a:latin typeface="Arial" panose="020B0604020202020204" pitchFamily="34" charset="0"/>
                <a:cs typeface="Arial" panose="020B0604020202020204" pitchFamily="34" charset="0"/>
              </a:rPr>
              <a:t>: 64-bit operating system, x64-based processor</a:t>
            </a:r>
          </a:p>
          <a:p>
            <a:pPr marL="171450" indent="-171450" algn="l">
              <a:buFont typeface="Wingdings" panose="05000000000000000000" pitchFamily="2" charset="2"/>
              <a:buChar char="§"/>
            </a:pPr>
            <a:r>
              <a:rPr lang="en-US" sz="600" dirty="0">
                <a:solidFill>
                  <a:schemeClr val="tx1"/>
                </a:solidFill>
                <a:latin typeface="Arial" panose="020B0604020202020204" pitchFamily="34" charset="0"/>
                <a:cs typeface="Arial" panose="020B0604020202020204" pitchFamily="34" charset="0"/>
              </a:rPr>
              <a:t>Python:</a:t>
            </a:r>
          </a:p>
          <a:p>
            <a:pPr marL="628650" lvl="1" indent="-171450" algn="l">
              <a:buFont typeface="Wingdings" panose="05000000000000000000" pitchFamily="2" charset="2"/>
              <a:buChar char="§"/>
            </a:pPr>
            <a:r>
              <a:rPr lang="en-US" sz="600" dirty="0">
                <a:solidFill>
                  <a:schemeClr val="tx1"/>
                </a:solidFill>
                <a:latin typeface="Arial" panose="020B0604020202020204" pitchFamily="34" charset="0"/>
                <a:cs typeface="Arial" panose="020B0604020202020204" pitchFamily="34" charset="0"/>
              </a:rPr>
              <a:t>OpenCV</a:t>
            </a:r>
          </a:p>
          <a:p>
            <a:pPr marL="628650" lvl="1" indent="-171450" algn="l">
              <a:buFont typeface="Wingdings" panose="05000000000000000000" pitchFamily="2" charset="2"/>
              <a:buChar char="§"/>
            </a:pPr>
            <a:r>
              <a:rPr lang="en-US" sz="600" dirty="0">
                <a:solidFill>
                  <a:schemeClr val="tx1"/>
                </a:solidFill>
                <a:latin typeface="Arial" panose="020B0604020202020204" pitchFamily="34" charset="0"/>
                <a:cs typeface="Arial" panose="020B0604020202020204" pitchFamily="34" charset="0"/>
              </a:rPr>
              <a:t>Pandas</a:t>
            </a:r>
          </a:p>
          <a:p>
            <a:pPr marL="628650" lvl="1" indent="-171450" algn="l">
              <a:buFont typeface="Wingdings" panose="05000000000000000000" pitchFamily="2" charset="2"/>
              <a:buChar char="§"/>
            </a:pPr>
            <a:r>
              <a:rPr lang="en-US" sz="600" dirty="0">
                <a:solidFill>
                  <a:schemeClr val="tx1"/>
                </a:solidFill>
                <a:latin typeface="Arial" panose="020B0604020202020204" pitchFamily="34" charset="0"/>
                <a:cs typeface="Arial" panose="020B0604020202020204" pitchFamily="34" charset="0"/>
              </a:rPr>
              <a:t>NumPy</a:t>
            </a:r>
            <a:endParaRPr lang="en-US" sz="200" dirty="0">
              <a:solidFill>
                <a:schemeClr val="tx1"/>
              </a:solidFill>
              <a:latin typeface="Arial" panose="020B0604020202020204" pitchFamily="34" charset="0"/>
              <a:cs typeface="Arial" panose="020B0604020202020204" pitchFamily="34" charset="0"/>
            </a:endParaRPr>
          </a:p>
          <a:p>
            <a:pPr marL="171450" indent="-171450" algn="l">
              <a:buFont typeface="Wingdings" panose="05000000000000000000" pitchFamily="2" charset="2"/>
              <a:buChar char="§"/>
            </a:pPr>
            <a:endParaRPr lang="en-US" sz="800"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a:p>
            <a:pPr algn="l"/>
            <a:endParaRPr lang="en-US" sz="800" b="1" dirty="0">
              <a:solidFill>
                <a:schemeClr val="tx1"/>
              </a:solidFill>
              <a:latin typeface="Arial" panose="020B0604020202020204" pitchFamily="34" charset="0"/>
              <a:cs typeface="Arial" panose="020B0604020202020204" pitchFamily="34" charset="0"/>
            </a:endParaRPr>
          </a:p>
        </p:txBody>
      </p:sp>
      <p:sp>
        <p:nvSpPr>
          <p:cNvPr id="4" name="Content Placeholder 9">
            <a:extLst>
              <a:ext uri="{FF2B5EF4-FFF2-40B4-BE49-F238E27FC236}">
                <a16:creationId xmlns:a16="http://schemas.microsoft.com/office/drawing/2014/main" id="{C9A36DFA-0B8F-0F90-6A21-8B70795F3BBC}"/>
              </a:ext>
            </a:extLst>
          </p:cNvPr>
          <p:cNvSpPr txBox="1">
            <a:spLocks/>
          </p:cNvSpPr>
          <p:nvPr/>
        </p:nvSpPr>
        <p:spPr>
          <a:xfrm>
            <a:off x="3195322" y="867741"/>
            <a:ext cx="2701879" cy="564092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0" indent="0" algn="ctr">
              <a:buNone/>
            </a:pPr>
            <a:r>
              <a:rPr lang="en-US" sz="800" b="1" u="sng" dirty="0">
                <a:latin typeface="Arial" panose="020B0604020202020204" pitchFamily="34" charset="0"/>
                <a:cs typeface="Arial" panose="020B0604020202020204" pitchFamily="34" charset="0"/>
              </a:rPr>
              <a:t>Methodology:</a:t>
            </a:r>
          </a:p>
          <a:p>
            <a:pPr marL="0" indent="0" algn="ctr">
              <a:buNone/>
            </a:pPr>
            <a:r>
              <a:rPr lang="en-US" sz="600" dirty="0">
                <a:latin typeface="Arial" panose="020B0604020202020204" pitchFamily="34" charset="0"/>
                <a:cs typeface="Arial" panose="020B0604020202020204" pitchFamily="34" charset="0"/>
              </a:rPr>
              <a:t>Processed a series of triangle and square images by converting the images to grayscale, resizing, and converted them to a format suitable for Open CV. SIFT, then detects Keypoints in the images and outputs descriptors which are vectors with the dimensions of 128 x 1.</a:t>
            </a:r>
          </a:p>
          <a:p>
            <a:pPr marL="0" indent="0">
              <a:buNone/>
            </a:pPr>
            <a:endParaRPr lang="en-US" sz="800"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lgn="ctr">
              <a:buNone/>
            </a:pPr>
            <a:endParaRPr lang="en-US" sz="800" b="1" u="sng" dirty="0">
              <a:latin typeface="Arial" panose="020B0604020202020204" pitchFamily="34" charset="0"/>
              <a:cs typeface="Arial" panose="020B0604020202020204" pitchFamily="34" charset="0"/>
            </a:endParaRPr>
          </a:p>
          <a:p>
            <a:pPr marL="0" indent="0" algn="ctr">
              <a:buNone/>
            </a:pPr>
            <a:r>
              <a:rPr lang="en-US" sz="800" b="1" u="sng" dirty="0">
                <a:latin typeface="Arial" panose="020B0604020202020204" pitchFamily="34" charset="0"/>
                <a:cs typeface="Arial" panose="020B0604020202020204" pitchFamily="34" charset="0"/>
              </a:rPr>
              <a:t>Classification:</a:t>
            </a:r>
          </a:p>
          <a:p>
            <a:pPr marL="0" indent="0">
              <a:buNone/>
            </a:pPr>
            <a:endParaRPr lang="en-US" sz="800" b="1" dirty="0">
              <a:latin typeface="Arial" panose="020B0604020202020204" pitchFamily="34" charset="0"/>
              <a:cs typeface="Arial" panose="020B0604020202020204" pitchFamily="34" charset="0"/>
            </a:endParaRPr>
          </a:p>
        </p:txBody>
      </p:sp>
      <p:sp>
        <p:nvSpPr>
          <p:cNvPr id="5" name="Content Placeholder 9">
            <a:extLst>
              <a:ext uri="{FF2B5EF4-FFF2-40B4-BE49-F238E27FC236}">
                <a16:creationId xmlns:a16="http://schemas.microsoft.com/office/drawing/2014/main" id="{41106F14-9AAE-833D-4DDD-17E8BFCBC71F}"/>
              </a:ext>
            </a:extLst>
          </p:cNvPr>
          <p:cNvSpPr txBox="1">
            <a:spLocks/>
          </p:cNvSpPr>
          <p:nvPr/>
        </p:nvSpPr>
        <p:spPr>
          <a:xfrm>
            <a:off x="6155179" y="867741"/>
            <a:ext cx="2918485" cy="5640927"/>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800" b="1" u="sng" dirty="0">
                <a:latin typeface="Arial" panose="020B0604020202020204" pitchFamily="34" charset="0"/>
                <a:cs typeface="Arial" panose="020B0604020202020204" pitchFamily="34" charset="0"/>
              </a:rPr>
              <a:t>Probability Density Algorithm:</a:t>
            </a:r>
          </a:p>
          <a:p>
            <a:pPr marL="0" indent="0">
              <a:buNone/>
            </a:pPr>
            <a:r>
              <a:rPr lang="en-US" sz="600" dirty="0">
                <a:latin typeface="Arial" panose="020B0604020202020204" pitchFamily="34" charset="0"/>
                <a:cs typeface="Arial" panose="020B0604020202020204" pitchFamily="34" charset="0"/>
              </a:rPr>
              <a:t>Our algorithm aims to apply a quantitative value to feature relevance. The similarities between the query and training image is scaled to control the magnitude then calculated into a probability. The average of the probability then has Log applied and the final answer is the sum of all these values.</a:t>
            </a: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a:p>
            <a:pPr marL="0" indent="0">
              <a:buNone/>
            </a:pPr>
            <a:r>
              <a:rPr lang="en-US" sz="800" b="1" u="sng" dirty="0">
                <a:latin typeface="Arial" panose="020B0604020202020204" pitchFamily="34" charset="0"/>
                <a:cs typeface="Arial" panose="020B0604020202020204" pitchFamily="34" charset="0"/>
              </a:rPr>
              <a:t>Conclusion:</a:t>
            </a:r>
          </a:p>
          <a:p>
            <a:pPr marL="0" indent="0">
              <a:buNone/>
            </a:pPr>
            <a:r>
              <a:rPr lang="en-US" sz="600" dirty="0">
                <a:latin typeface="Arial" panose="020B0604020202020204" pitchFamily="34" charset="0"/>
                <a:cs typeface="Arial" panose="020B0604020202020204" pitchFamily="34" charset="0"/>
              </a:rPr>
              <a:t>Although this research is still in progress, the integration of the SIFT algorithm, Naïve Bayes Nearest Neighbor approach, and the application of our probability density algorithm, shows potential to aid the explainability of AI in image analysis. </a:t>
            </a:r>
            <a:endParaRPr lang="en-US" sz="800" b="1" dirty="0">
              <a:latin typeface="Arial" panose="020B0604020202020204" pitchFamily="34" charset="0"/>
              <a:cs typeface="Arial" panose="020B0604020202020204" pitchFamily="34" charset="0"/>
            </a:endParaRPr>
          </a:p>
          <a:p>
            <a:pPr marL="0" indent="0">
              <a:buNone/>
            </a:pPr>
            <a:endParaRPr lang="en-US" sz="800" b="1" u="sng" dirty="0">
              <a:latin typeface="Arial" panose="020B0604020202020204" pitchFamily="34" charset="0"/>
              <a:cs typeface="Arial" panose="020B0604020202020204" pitchFamily="34" charset="0"/>
            </a:endParaRPr>
          </a:p>
          <a:p>
            <a:pPr marL="0" indent="0" algn="l">
              <a:buNone/>
            </a:pPr>
            <a:r>
              <a:rPr lang="en-US" sz="800" b="1" u="sng" dirty="0">
                <a:solidFill>
                  <a:schemeClr val="tx1"/>
                </a:solidFill>
                <a:latin typeface="Arial" panose="020B0604020202020204" pitchFamily="34" charset="0"/>
                <a:cs typeface="Arial" panose="020B0604020202020204" pitchFamily="34" charset="0"/>
              </a:rPr>
              <a:t>Future Work:</a:t>
            </a:r>
          </a:p>
          <a:p>
            <a:pPr marL="171450" indent="-171450" algn="l">
              <a:buFont typeface="Wingdings" panose="05000000000000000000" pitchFamily="2" charset="2"/>
              <a:buChar char="§"/>
            </a:pPr>
            <a:r>
              <a:rPr lang="en-US" sz="600" dirty="0">
                <a:solidFill>
                  <a:schemeClr val="tx1"/>
                </a:solidFill>
                <a:latin typeface="Arial" panose="020B0604020202020204" pitchFamily="34" charset="0"/>
                <a:cs typeface="Arial" panose="020B0604020202020204" pitchFamily="34" charset="0"/>
              </a:rPr>
              <a:t>K- fold cross validation</a:t>
            </a:r>
          </a:p>
          <a:p>
            <a:pPr marL="171450" indent="-171450" algn="l">
              <a:buFont typeface="Wingdings" panose="05000000000000000000" pitchFamily="2" charset="2"/>
              <a:buChar char="§"/>
            </a:pPr>
            <a:r>
              <a:rPr lang="en-US" sz="600" dirty="0">
                <a:latin typeface="Arial" panose="020B0604020202020204" pitchFamily="34" charset="0"/>
                <a:cs typeface="Arial" panose="020B0604020202020204" pitchFamily="34" charset="0"/>
              </a:rPr>
              <a:t>PDF into heatmaps</a:t>
            </a:r>
          </a:p>
          <a:p>
            <a:pPr marL="171450" indent="-171450" algn="l">
              <a:buFont typeface="Wingdings" panose="05000000000000000000" pitchFamily="2" charset="2"/>
              <a:buChar char="§"/>
            </a:pPr>
            <a:r>
              <a:rPr lang="en-US" sz="600" dirty="0">
                <a:solidFill>
                  <a:schemeClr val="tx1"/>
                </a:solidFill>
                <a:latin typeface="Arial" panose="020B0604020202020204" pitchFamily="34" charset="0"/>
                <a:cs typeface="Arial" panose="020B0604020202020204" pitchFamily="34" charset="0"/>
              </a:rPr>
              <a:t>Handling more complex images</a:t>
            </a:r>
          </a:p>
          <a:p>
            <a:pPr marL="0" indent="0">
              <a:buNone/>
            </a:pPr>
            <a:endParaRPr lang="en-US" sz="800" b="1" dirty="0">
              <a:latin typeface="Arial" panose="020B0604020202020204" pitchFamily="34" charset="0"/>
              <a:cs typeface="Arial" panose="020B0604020202020204" pitchFamily="34" charset="0"/>
            </a:endParaRPr>
          </a:p>
          <a:p>
            <a:pPr marL="0" indent="0">
              <a:buNone/>
            </a:pPr>
            <a:r>
              <a:rPr lang="en-US" sz="800" b="1" u="sng" dirty="0">
                <a:latin typeface="Arial" panose="020B0604020202020204" pitchFamily="34" charset="0"/>
                <a:cs typeface="Arial" panose="020B0604020202020204" pitchFamily="34" charset="0"/>
              </a:rPr>
              <a:t>References:</a:t>
            </a:r>
            <a:endParaRPr lang="en-US" sz="400" b="1" u="sng" dirty="0">
              <a:latin typeface="Arial" panose="020B0604020202020204" pitchFamily="34" charset="0"/>
              <a:cs typeface="Arial" panose="020B0604020202020204" pitchFamily="34" charset="0"/>
            </a:endParaRPr>
          </a:p>
          <a:p>
            <a:pPr marL="0" indent="0">
              <a:buNone/>
            </a:pPr>
            <a:r>
              <a:rPr lang="en-US" sz="600" dirty="0">
                <a:latin typeface="Arial" panose="020B0604020202020204" pitchFamily="34" charset="0"/>
                <a:cs typeface="Arial" panose="020B0604020202020204" pitchFamily="34" charset="0"/>
              </a:rPr>
              <a:t>[1] S. McCann and D. G. Lowe, "Local Naive Bayes Nearest Neighbor for image classification," 2012 IEEE Conference on Computer Vision and Pattern Recognition, Providence, RI, USA, 2012, pp. 3650-3656, doi: 10.1109/CVPR.2012.6248111. </a:t>
            </a:r>
          </a:p>
          <a:p>
            <a:pPr marL="0" indent="0">
              <a:buNone/>
            </a:pPr>
            <a:r>
              <a:rPr lang="en-US" sz="600" dirty="0">
                <a:latin typeface="Arial" panose="020B0604020202020204" pitchFamily="34" charset="0"/>
                <a:cs typeface="Arial" panose="020B0604020202020204" pitchFamily="34" charset="0"/>
              </a:rPr>
              <a:t>[2] Lowe, D.G. Distinctive Image Features from Scale-Invariant Keypoints. International Journal of Computer Vision 60, 91–110 (2004). https://doi.org/10.1023/B:VISI.0000029664.99615.94</a:t>
            </a:r>
            <a:endParaRPr lang="en-US" sz="800" dirty="0">
              <a:latin typeface="Arial" panose="020B0604020202020204" pitchFamily="34" charset="0"/>
              <a:cs typeface="Arial" panose="020B0604020202020204" pitchFamily="34" charset="0"/>
            </a:endParaRPr>
          </a:p>
          <a:p>
            <a:pPr marL="0" indent="0">
              <a:buNone/>
            </a:pPr>
            <a:r>
              <a:rPr lang="en-US" sz="600" dirty="0">
                <a:latin typeface="Arial" panose="020B0604020202020204" pitchFamily="34" charset="0"/>
                <a:cs typeface="Arial" panose="020B0604020202020204" pitchFamily="34" charset="0"/>
              </a:rPr>
              <a:t>[3] Thomas, S. (2014, February 6). Medetec wound database: Stock pictures of wounds. Pictures of wounds and surgical wound dressings. https://www.medetec.co.uk/files/medetec-image-databases.html </a:t>
            </a:r>
          </a:p>
          <a:p>
            <a:pPr marL="0" indent="0">
              <a:buNone/>
            </a:pPr>
            <a:endParaRPr lang="en-US" sz="800" b="1" u="sng" dirty="0">
              <a:latin typeface="Arial" panose="020B0604020202020204" pitchFamily="34" charset="0"/>
              <a:cs typeface="Arial" panose="020B0604020202020204" pitchFamily="34" charset="0"/>
            </a:endParaRPr>
          </a:p>
          <a:p>
            <a:pPr marL="0" indent="0">
              <a:buNone/>
            </a:pPr>
            <a:endParaRPr lang="en-US" sz="800" b="1" u="sng" dirty="0">
              <a:latin typeface="Arial" panose="020B0604020202020204" pitchFamily="34" charset="0"/>
              <a:cs typeface="Arial" panose="020B0604020202020204" pitchFamily="34" charset="0"/>
            </a:endParaRPr>
          </a:p>
          <a:p>
            <a:pPr marL="0" indent="0">
              <a:buNone/>
            </a:pPr>
            <a:r>
              <a:rPr lang="en-US" sz="800" b="1" u="sng" dirty="0">
                <a:latin typeface="Arial" panose="020B0604020202020204" pitchFamily="34" charset="0"/>
                <a:cs typeface="Arial" panose="020B0604020202020204" pitchFamily="34" charset="0"/>
              </a:rPr>
              <a:t>Acknowledgements:</a:t>
            </a:r>
            <a:endParaRPr lang="en-US" sz="800" b="1" dirty="0">
              <a:latin typeface="Arial" panose="020B0604020202020204" pitchFamily="34" charset="0"/>
              <a:cs typeface="Arial" panose="020B0604020202020204" pitchFamily="34" charset="0"/>
            </a:endParaRPr>
          </a:p>
          <a:p>
            <a:pPr marL="0" indent="0">
              <a:lnSpc>
                <a:spcPct val="110000"/>
              </a:lnSpc>
              <a:spcBef>
                <a:spcPts val="0"/>
              </a:spcBef>
              <a:buNone/>
            </a:pPr>
            <a:r>
              <a:rPr lang="en-US" sz="800" dirty="0">
                <a:highlight>
                  <a:srgbClr val="FFFFFF"/>
                </a:highlight>
                <a:latin typeface="Arial" panose="020B0604020202020204" pitchFamily="34" charset="0"/>
                <a:cs typeface="Arial" panose="020B0604020202020204" pitchFamily="34" charset="0"/>
              </a:rPr>
              <a:t>This work was supported primarily by the National Science Foundation EPSCoR Program under NSF Award #OIA-2242812. Any Opinions, findings and conclusions or recommendations expressed in this material are</a:t>
            </a:r>
          </a:p>
          <a:p>
            <a:pPr marL="0" indent="0">
              <a:lnSpc>
                <a:spcPct val="110000"/>
              </a:lnSpc>
              <a:spcBef>
                <a:spcPts val="0"/>
              </a:spcBef>
              <a:buNone/>
            </a:pPr>
            <a:r>
              <a:rPr lang="en-US" sz="800" dirty="0">
                <a:highlight>
                  <a:srgbClr val="FFFFFF"/>
                </a:highlight>
                <a:latin typeface="Arial" panose="020B0604020202020204" pitchFamily="34" charset="0"/>
                <a:cs typeface="Arial" panose="020B0604020202020204" pitchFamily="34" charset="0"/>
              </a:rPr>
              <a:t>those of the author(s) and do not necessarily</a:t>
            </a:r>
          </a:p>
          <a:p>
            <a:pPr marL="0" indent="0">
              <a:lnSpc>
                <a:spcPct val="110000"/>
              </a:lnSpc>
              <a:spcBef>
                <a:spcPts val="0"/>
              </a:spcBef>
              <a:buNone/>
            </a:pPr>
            <a:r>
              <a:rPr lang="en-US" sz="800" dirty="0">
                <a:highlight>
                  <a:srgbClr val="FFFFFF"/>
                </a:highlight>
                <a:latin typeface="Arial" panose="020B0604020202020204" pitchFamily="34" charset="0"/>
                <a:cs typeface="Arial" panose="020B0604020202020204" pitchFamily="34" charset="0"/>
              </a:rPr>
              <a:t>reflect those of the National Science Foundation.</a:t>
            </a:r>
            <a:endParaRPr lang="en-US" sz="800" dirty="0">
              <a:latin typeface="Arial" panose="020B0604020202020204" pitchFamily="34" charset="0"/>
              <a:cs typeface="Arial" panose="020B0604020202020204" pitchFamily="34" charset="0"/>
            </a:endParaRPr>
          </a:p>
          <a:p>
            <a:pPr marL="0" indent="0">
              <a:buNone/>
            </a:pPr>
            <a:endParaRPr lang="en-US" sz="800" dirty="0">
              <a:latin typeface="Arial" panose="020B0604020202020204" pitchFamily="34" charset="0"/>
              <a:cs typeface="Arial" panose="020B0604020202020204" pitchFamily="34" charset="0"/>
            </a:endParaRPr>
          </a:p>
          <a:p>
            <a:pPr marL="0" indent="0">
              <a:buNone/>
            </a:pPr>
            <a:endParaRPr lang="en-US" sz="800" b="1"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A1A085A2-B476-BD1D-3EB6-06D0853E9958}"/>
              </a:ext>
            </a:extLst>
          </p:cNvPr>
          <p:cNvSpPr txBox="1"/>
          <p:nvPr/>
        </p:nvSpPr>
        <p:spPr>
          <a:xfrm>
            <a:off x="614729" y="151362"/>
            <a:ext cx="6982129" cy="584775"/>
          </a:xfrm>
          <a:prstGeom prst="rect">
            <a:avLst/>
          </a:prstGeom>
          <a:noFill/>
        </p:spPr>
        <p:txBody>
          <a:bodyPr wrap="square" rtlCol="0">
            <a:spAutoFit/>
          </a:bodyPr>
          <a:lstStyle/>
          <a:p>
            <a:pPr algn="ctr"/>
            <a:r>
              <a:rPr lang="en-US" sz="1600" b="1" dirty="0">
                <a:solidFill>
                  <a:srgbClr val="222222"/>
                </a:solidFill>
                <a:latin typeface="Arial" panose="020B0604020202020204" pitchFamily="34" charset="0"/>
              </a:rPr>
              <a:t>Leveraging SIFT for Explainable AI: A Naive-Bayes Nearest Neighbor Approach</a:t>
            </a:r>
            <a:endParaRPr lang="en-US" sz="1600" b="1"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57A52592-2671-86D9-1931-67D4A1D798F2}"/>
              </a:ext>
            </a:extLst>
          </p:cNvPr>
          <p:cNvSpPr txBox="1"/>
          <p:nvPr/>
        </p:nvSpPr>
        <p:spPr>
          <a:xfrm>
            <a:off x="2145159" y="613532"/>
            <a:ext cx="4382931" cy="276999"/>
          </a:xfrm>
          <a:prstGeom prst="rect">
            <a:avLst/>
          </a:prstGeom>
          <a:noFill/>
        </p:spPr>
        <p:txBody>
          <a:bodyPr wrap="none" rtlCol="0">
            <a:spAutoFit/>
          </a:bodyPr>
          <a:lstStyle/>
          <a:p>
            <a:r>
              <a:rPr lang="en-US" sz="1200" b="1" dirty="0">
                <a:latin typeface="Arial" panose="020B0604020202020204" pitchFamily="34" charset="0"/>
                <a:cs typeface="Arial" panose="020B0604020202020204" pitchFamily="34" charset="0"/>
              </a:rPr>
              <a:t>Researcher: Nyah pee	Advisor: Ivan Dungan Ph.D	 </a:t>
            </a:r>
          </a:p>
        </p:txBody>
      </p:sp>
      <p:pic>
        <p:nvPicPr>
          <p:cNvPr id="8" name="Picture 7">
            <a:extLst>
              <a:ext uri="{FF2B5EF4-FFF2-40B4-BE49-F238E27FC236}">
                <a16:creationId xmlns:a16="http://schemas.microsoft.com/office/drawing/2014/main" id="{A0BFC684-7949-5D8D-A7C5-C272A010CD9F}"/>
              </a:ext>
            </a:extLst>
          </p:cNvPr>
          <p:cNvPicPr>
            <a:picLocks noChangeAspect="1"/>
          </p:cNvPicPr>
          <p:nvPr/>
        </p:nvPicPr>
        <p:blipFill>
          <a:blip r:embed="rId3"/>
          <a:srcRect l="7020" t="5301" r="7805" b="9387"/>
          <a:stretch/>
        </p:blipFill>
        <p:spPr>
          <a:xfrm>
            <a:off x="452855" y="3022197"/>
            <a:ext cx="1843109" cy="1300480"/>
          </a:xfrm>
          <a:prstGeom prst="rect">
            <a:avLst/>
          </a:prstGeom>
        </p:spPr>
      </p:pic>
      <p:sp>
        <p:nvSpPr>
          <p:cNvPr id="9" name="Flowchart: Connector 8">
            <a:extLst>
              <a:ext uri="{FF2B5EF4-FFF2-40B4-BE49-F238E27FC236}">
                <a16:creationId xmlns:a16="http://schemas.microsoft.com/office/drawing/2014/main" id="{CAE16B01-99DC-9C4F-3B54-52ACFB255CB5}"/>
              </a:ext>
            </a:extLst>
          </p:cNvPr>
          <p:cNvSpPr/>
          <p:nvPr/>
        </p:nvSpPr>
        <p:spPr>
          <a:xfrm>
            <a:off x="250380" y="4994813"/>
            <a:ext cx="619760" cy="589280"/>
          </a:xfrm>
          <a:prstGeom prst="flowChartConnector">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600" dirty="0"/>
              <a:t>Class</a:t>
            </a:r>
          </a:p>
        </p:txBody>
      </p:sp>
      <mc:AlternateContent xmlns:mc="http://schemas.openxmlformats.org/markup-compatibility/2006">
        <mc:Choice xmlns:a14="http://schemas.microsoft.com/office/drawing/2010/main" Requires="a14">
          <p:sp>
            <p:nvSpPr>
              <p:cNvPr id="10" name="Flowchart: Connector 9">
                <a:extLst>
                  <a:ext uri="{FF2B5EF4-FFF2-40B4-BE49-F238E27FC236}">
                    <a16:creationId xmlns:a16="http://schemas.microsoft.com/office/drawing/2014/main" id="{94EAD622-4BCC-A45F-FD8C-441A7D853A3A}"/>
                  </a:ext>
                </a:extLst>
              </p:cNvPr>
              <p:cNvSpPr/>
              <p:nvPr/>
            </p:nvSpPr>
            <p:spPr>
              <a:xfrm>
                <a:off x="1009551" y="4561817"/>
                <a:ext cx="299231" cy="309775"/>
              </a:xfrm>
              <a:prstGeom prst="flowChartConnector">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600" i="1">
                              <a:latin typeface="Cambria Math" panose="02040503050406030204" pitchFamily="18" charset="0"/>
                            </a:rPr>
                          </m:ctrlPr>
                        </m:sSubPr>
                        <m:e>
                          <m:r>
                            <a:rPr lang="en-US" sz="600" i="1">
                              <a:latin typeface="Cambria Math" panose="02040503050406030204" pitchFamily="18" charset="0"/>
                            </a:rPr>
                            <m:t>𝑑</m:t>
                          </m:r>
                        </m:e>
                        <m:sub>
                          <m:r>
                            <a:rPr lang="en-US" sz="600" i="1">
                              <a:latin typeface="Cambria Math" panose="02040503050406030204" pitchFamily="18" charset="0"/>
                            </a:rPr>
                            <m:t>1</m:t>
                          </m:r>
                        </m:sub>
                      </m:sSub>
                    </m:oMath>
                  </m:oMathPara>
                </a14:m>
                <a:endParaRPr lang="en-US" sz="600" dirty="0"/>
              </a:p>
            </p:txBody>
          </p:sp>
        </mc:Choice>
        <mc:Fallback>
          <p:sp>
            <p:nvSpPr>
              <p:cNvPr id="10" name="Flowchart: Connector 9">
                <a:extLst>
                  <a:ext uri="{FF2B5EF4-FFF2-40B4-BE49-F238E27FC236}">
                    <a16:creationId xmlns:a16="http://schemas.microsoft.com/office/drawing/2014/main" id="{94EAD622-4BCC-A45F-FD8C-441A7D853A3A}"/>
                  </a:ext>
                </a:extLst>
              </p:cNvPr>
              <p:cNvSpPr>
                <a:spLocks noRot="1" noChangeAspect="1" noMove="1" noResize="1" noEditPoints="1" noAdjustHandles="1" noChangeArrowheads="1" noChangeShapeType="1" noTextEdit="1"/>
              </p:cNvSpPr>
              <p:nvPr/>
            </p:nvSpPr>
            <p:spPr>
              <a:xfrm>
                <a:off x="1009551" y="4561817"/>
                <a:ext cx="299231" cy="309775"/>
              </a:xfrm>
              <a:prstGeom prst="flowChartConnector">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1" name="Flowchart: Connector 10">
                <a:extLst>
                  <a:ext uri="{FF2B5EF4-FFF2-40B4-BE49-F238E27FC236}">
                    <a16:creationId xmlns:a16="http://schemas.microsoft.com/office/drawing/2014/main" id="{F711A22B-BE14-DE18-456D-6A2428480859}"/>
                  </a:ext>
                </a:extLst>
              </p:cNvPr>
              <p:cNvSpPr/>
              <p:nvPr/>
            </p:nvSpPr>
            <p:spPr>
              <a:xfrm>
                <a:off x="1478007" y="4533167"/>
                <a:ext cx="299231" cy="309775"/>
              </a:xfrm>
              <a:prstGeom prst="flowChartConnector">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600" i="1">
                              <a:latin typeface="Cambria Math" panose="02040503050406030204" pitchFamily="18" charset="0"/>
                            </a:rPr>
                          </m:ctrlPr>
                        </m:sSubPr>
                        <m:e>
                          <m:r>
                            <a:rPr lang="en-US" sz="600" i="1">
                              <a:latin typeface="Cambria Math" panose="02040503050406030204" pitchFamily="18" charset="0"/>
                            </a:rPr>
                            <m:t>𝑑</m:t>
                          </m:r>
                        </m:e>
                        <m:sub>
                          <m:r>
                            <a:rPr lang="en-US" sz="600" i="1">
                              <a:latin typeface="Cambria Math" panose="02040503050406030204" pitchFamily="18" charset="0"/>
                            </a:rPr>
                            <m:t>2</m:t>
                          </m:r>
                        </m:sub>
                      </m:sSub>
                    </m:oMath>
                  </m:oMathPara>
                </a14:m>
                <a:endParaRPr lang="en-US" sz="600" dirty="0"/>
              </a:p>
            </p:txBody>
          </p:sp>
        </mc:Choice>
        <mc:Fallback>
          <p:sp>
            <p:nvSpPr>
              <p:cNvPr id="11" name="Flowchart: Connector 10">
                <a:extLst>
                  <a:ext uri="{FF2B5EF4-FFF2-40B4-BE49-F238E27FC236}">
                    <a16:creationId xmlns:a16="http://schemas.microsoft.com/office/drawing/2014/main" id="{F711A22B-BE14-DE18-456D-6A2428480859}"/>
                  </a:ext>
                </a:extLst>
              </p:cNvPr>
              <p:cNvSpPr>
                <a:spLocks noRot="1" noChangeAspect="1" noMove="1" noResize="1" noEditPoints="1" noAdjustHandles="1" noChangeArrowheads="1" noChangeShapeType="1" noTextEdit="1"/>
              </p:cNvSpPr>
              <p:nvPr/>
            </p:nvSpPr>
            <p:spPr>
              <a:xfrm>
                <a:off x="1478007" y="4533167"/>
                <a:ext cx="299231" cy="309775"/>
              </a:xfrm>
              <a:prstGeom prst="flowChartConnector">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2" name="Flowchart: Connector 11">
                <a:extLst>
                  <a:ext uri="{FF2B5EF4-FFF2-40B4-BE49-F238E27FC236}">
                    <a16:creationId xmlns:a16="http://schemas.microsoft.com/office/drawing/2014/main" id="{6E97E7C7-077C-A0BB-A488-C483CB463E7A}"/>
                  </a:ext>
                </a:extLst>
              </p:cNvPr>
              <p:cNvSpPr/>
              <p:nvPr/>
            </p:nvSpPr>
            <p:spPr>
              <a:xfrm>
                <a:off x="1811373" y="4780256"/>
                <a:ext cx="299231" cy="309775"/>
              </a:xfrm>
              <a:prstGeom prst="flowChartConnector">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600" i="1">
                              <a:latin typeface="Cambria Math" panose="02040503050406030204" pitchFamily="18" charset="0"/>
                            </a:rPr>
                          </m:ctrlPr>
                        </m:sSubPr>
                        <m:e>
                          <m:r>
                            <a:rPr lang="en-US" sz="600" i="1">
                              <a:latin typeface="Cambria Math" panose="02040503050406030204" pitchFamily="18" charset="0"/>
                            </a:rPr>
                            <m:t>𝑑</m:t>
                          </m:r>
                        </m:e>
                        <m:sub>
                          <m:r>
                            <a:rPr lang="en-US" sz="600" i="1">
                              <a:latin typeface="Cambria Math" panose="02040503050406030204" pitchFamily="18" charset="0"/>
                            </a:rPr>
                            <m:t>3</m:t>
                          </m:r>
                        </m:sub>
                      </m:sSub>
                    </m:oMath>
                  </m:oMathPara>
                </a14:m>
                <a:endParaRPr lang="en-US" sz="600" dirty="0"/>
              </a:p>
            </p:txBody>
          </p:sp>
        </mc:Choice>
        <mc:Fallback>
          <p:sp>
            <p:nvSpPr>
              <p:cNvPr id="12" name="Flowchart: Connector 11">
                <a:extLst>
                  <a:ext uri="{FF2B5EF4-FFF2-40B4-BE49-F238E27FC236}">
                    <a16:creationId xmlns:a16="http://schemas.microsoft.com/office/drawing/2014/main" id="{6E97E7C7-077C-A0BB-A488-C483CB463E7A}"/>
                  </a:ext>
                </a:extLst>
              </p:cNvPr>
              <p:cNvSpPr>
                <a:spLocks noRot="1" noChangeAspect="1" noMove="1" noResize="1" noEditPoints="1" noAdjustHandles="1" noChangeArrowheads="1" noChangeShapeType="1" noTextEdit="1"/>
              </p:cNvSpPr>
              <p:nvPr/>
            </p:nvSpPr>
            <p:spPr>
              <a:xfrm>
                <a:off x="1811373" y="4780256"/>
                <a:ext cx="299231" cy="309775"/>
              </a:xfrm>
              <a:prstGeom prst="flowChartConnector">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3" name="Flowchart: Connector 12">
                <a:extLst>
                  <a:ext uri="{FF2B5EF4-FFF2-40B4-BE49-F238E27FC236}">
                    <a16:creationId xmlns:a16="http://schemas.microsoft.com/office/drawing/2014/main" id="{31F5B0EE-AF59-6AB6-CBC9-84A36AE11F54}"/>
                  </a:ext>
                </a:extLst>
              </p:cNvPr>
              <p:cNvSpPr/>
              <p:nvPr/>
            </p:nvSpPr>
            <p:spPr>
              <a:xfrm>
                <a:off x="1807423" y="5179204"/>
                <a:ext cx="299231" cy="309775"/>
              </a:xfrm>
              <a:prstGeom prst="flowChartConnector">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600" i="1">
                              <a:latin typeface="Cambria Math" panose="02040503050406030204" pitchFamily="18" charset="0"/>
                            </a:rPr>
                          </m:ctrlPr>
                        </m:sSubPr>
                        <m:e>
                          <m:r>
                            <a:rPr lang="en-US" sz="600" i="1">
                              <a:latin typeface="Cambria Math" panose="02040503050406030204" pitchFamily="18" charset="0"/>
                            </a:rPr>
                            <m:t>𝑑</m:t>
                          </m:r>
                        </m:e>
                        <m:sub>
                          <m:r>
                            <a:rPr lang="en-US" sz="600" i="1">
                              <a:latin typeface="Cambria Math" panose="02040503050406030204" pitchFamily="18" charset="0"/>
                            </a:rPr>
                            <m:t>4</m:t>
                          </m:r>
                        </m:sub>
                      </m:sSub>
                    </m:oMath>
                  </m:oMathPara>
                </a14:m>
                <a:endParaRPr lang="en-US" sz="600" dirty="0"/>
              </a:p>
            </p:txBody>
          </p:sp>
        </mc:Choice>
        <mc:Fallback>
          <p:sp>
            <p:nvSpPr>
              <p:cNvPr id="13" name="Flowchart: Connector 12">
                <a:extLst>
                  <a:ext uri="{FF2B5EF4-FFF2-40B4-BE49-F238E27FC236}">
                    <a16:creationId xmlns:a16="http://schemas.microsoft.com/office/drawing/2014/main" id="{31F5B0EE-AF59-6AB6-CBC9-84A36AE11F54}"/>
                  </a:ext>
                </a:extLst>
              </p:cNvPr>
              <p:cNvSpPr>
                <a:spLocks noRot="1" noChangeAspect="1" noMove="1" noResize="1" noEditPoints="1" noAdjustHandles="1" noChangeArrowheads="1" noChangeShapeType="1" noTextEdit="1"/>
              </p:cNvSpPr>
              <p:nvPr/>
            </p:nvSpPr>
            <p:spPr>
              <a:xfrm>
                <a:off x="1807423" y="5179204"/>
                <a:ext cx="299231" cy="309775"/>
              </a:xfrm>
              <a:prstGeom prst="flowChartConnector">
                <a:avLst/>
              </a:prstGeom>
              <a:blipFill>
                <a:blip r:embed="rId7"/>
                <a:stretch>
                  <a:fillRect/>
                </a:stretch>
              </a:blipFill>
            </p:spPr>
            <p:txBody>
              <a:bodyPr/>
              <a:lstStyle/>
              <a:p>
                <a:r>
                  <a:rPr lang="en-US">
                    <a:noFill/>
                  </a:rPr>
                  <a:t> </a:t>
                </a:r>
              </a:p>
            </p:txBody>
          </p:sp>
        </mc:Fallback>
      </mc:AlternateContent>
      <p:cxnSp>
        <p:nvCxnSpPr>
          <p:cNvPr id="15" name="Straight Arrow Connector 14">
            <a:extLst>
              <a:ext uri="{FF2B5EF4-FFF2-40B4-BE49-F238E27FC236}">
                <a16:creationId xmlns:a16="http://schemas.microsoft.com/office/drawing/2014/main" id="{B419B918-9AD3-0E0A-9747-EE85FDC3267C}"/>
              </a:ext>
            </a:extLst>
          </p:cNvPr>
          <p:cNvCxnSpPr>
            <a:cxnSpLocks/>
            <a:stCxn id="9" idx="6"/>
            <a:endCxn id="10" idx="3"/>
          </p:cNvCxnSpPr>
          <p:nvPr/>
        </p:nvCxnSpPr>
        <p:spPr>
          <a:xfrm flipV="1">
            <a:off x="870140" y="4826225"/>
            <a:ext cx="183230" cy="4632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567FDFE-A37D-FE11-DE16-87EFA93E6C2D}"/>
              </a:ext>
            </a:extLst>
          </p:cNvPr>
          <p:cNvCxnSpPr>
            <a:cxnSpLocks/>
            <a:stCxn id="9" idx="6"/>
            <a:endCxn id="11" idx="3"/>
          </p:cNvCxnSpPr>
          <p:nvPr/>
        </p:nvCxnSpPr>
        <p:spPr>
          <a:xfrm flipV="1">
            <a:off x="870140" y="4797575"/>
            <a:ext cx="651686" cy="4918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D2FD7381-8A42-E3C8-259B-38AEB94EB299}"/>
              </a:ext>
            </a:extLst>
          </p:cNvPr>
          <p:cNvCxnSpPr>
            <a:cxnSpLocks/>
            <a:stCxn id="9" idx="6"/>
            <a:endCxn id="12" idx="2"/>
          </p:cNvCxnSpPr>
          <p:nvPr/>
        </p:nvCxnSpPr>
        <p:spPr>
          <a:xfrm flipV="1">
            <a:off x="870142" y="4935144"/>
            <a:ext cx="941231" cy="3543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2069AF16-BA6C-DB1D-D02D-F7186B4F0586}"/>
              </a:ext>
            </a:extLst>
          </p:cNvPr>
          <p:cNvCxnSpPr>
            <a:cxnSpLocks/>
            <a:stCxn id="9" idx="6"/>
            <a:endCxn id="13" idx="1"/>
          </p:cNvCxnSpPr>
          <p:nvPr/>
        </p:nvCxnSpPr>
        <p:spPr>
          <a:xfrm flipV="1">
            <a:off x="870140" y="5224567"/>
            <a:ext cx="981102" cy="648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33" name="Flowchart: Connector 32">
                <a:extLst>
                  <a:ext uri="{FF2B5EF4-FFF2-40B4-BE49-F238E27FC236}">
                    <a16:creationId xmlns:a16="http://schemas.microsoft.com/office/drawing/2014/main" id="{986C85B5-A37D-332D-3986-C7683CACD3DC}"/>
                  </a:ext>
                </a:extLst>
              </p:cNvPr>
              <p:cNvSpPr/>
              <p:nvPr/>
            </p:nvSpPr>
            <p:spPr>
              <a:xfrm>
                <a:off x="1502321" y="5499382"/>
                <a:ext cx="299231" cy="309775"/>
              </a:xfrm>
              <a:prstGeom prst="flowChartConnector">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Group"/>
                    </m:oMathParaPr>
                    <m:oMath xmlns:m="http://schemas.openxmlformats.org/officeDocument/2006/math">
                      <m:sSub>
                        <m:sSubPr>
                          <m:ctrlPr>
                            <a:rPr lang="en-US" sz="600" i="1">
                              <a:latin typeface="Cambria Math" panose="02040503050406030204" pitchFamily="18" charset="0"/>
                            </a:rPr>
                          </m:ctrlPr>
                        </m:sSubPr>
                        <m:e>
                          <m:r>
                            <a:rPr lang="en-US" sz="600" i="1">
                              <a:latin typeface="Cambria Math" panose="02040503050406030204" pitchFamily="18" charset="0"/>
                            </a:rPr>
                            <m:t>𝑑</m:t>
                          </m:r>
                        </m:e>
                        <m:sub>
                          <m:r>
                            <a:rPr lang="en-US" sz="600" i="1">
                              <a:latin typeface="Cambria Math" panose="02040503050406030204" pitchFamily="18" charset="0"/>
                            </a:rPr>
                            <m:t>𝑛</m:t>
                          </m:r>
                        </m:sub>
                      </m:sSub>
                    </m:oMath>
                  </m:oMathPara>
                </a14:m>
                <a:endParaRPr lang="en-US" sz="600" dirty="0"/>
              </a:p>
            </p:txBody>
          </p:sp>
        </mc:Choice>
        <mc:Fallback>
          <p:sp>
            <p:nvSpPr>
              <p:cNvPr id="33" name="Flowchart: Connector 32">
                <a:extLst>
                  <a:ext uri="{FF2B5EF4-FFF2-40B4-BE49-F238E27FC236}">
                    <a16:creationId xmlns:a16="http://schemas.microsoft.com/office/drawing/2014/main" id="{986C85B5-A37D-332D-3986-C7683CACD3DC}"/>
                  </a:ext>
                </a:extLst>
              </p:cNvPr>
              <p:cNvSpPr>
                <a:spLocks noRot="1" noChangeAspect="1" noMove="1" noResize="1" noEditPoints="1" noAdjustHandles="1" noChangeArrowheads="1" noChangeShapeType="1" noTextEdit="1"/>
              </p:cNvSpPr>
              <p:nvPr/>
            </p:nvSpPr>
            <p:spPr>
              <a:xfrm>
                <a:off x="1502321" y="5499382"/>
                <a:ext cx="299231" cy="309775"/>
              </a:xfrm>
              <a:prstGeom prst="flowChartConnector">
                <a:avLst/>
              </a:prstGeom>
              <a:blipFill>
                <a:blip r:embed="rId8"/>
                <a:stretch>
                  <a:fillRect/>
                </a:stretch>
              </a:blipFill>
            </p:spPr>
            <p:txBody>
              <a:bodyPr/>
              <a:lstStyle/>
              <a:p>
                <a:r>
                  <a:rPr lang="en-US">
                    <a:noFill/>
                  </a:rPr>
                  <a:t> </a:t>
                </a:r>
              </a:p>
            </p:txBody>
          </p:sp>
        </mc:Fallback>
      </mc:AlternateContent>
      <p:cxnSp>
        <p:nvCxnSpPr>
          <p:cNvPr id="39" name="Straight Arrow Connector 38">
            <a:extLst>
              <a:ext uri="{FF2B5EF4-FFF2-40B4-BE49-F238E27FC236}">
                <a16:creationId xmlns:a16="http://schemas.microsoft.com/office/drawing/2014/main" id="{DD51A1FB-9794-14C1-B538-5F5337688000}"/>
              </a:ext>
            </a:extLst>
          </p:cNvPr>
          <p:cNvCxnSpPr>
            <a:cxnSpLocks/>
            <a:stCxn id="9" idx="6"/>
            <a:endCxn id="33" idx="1"/>
          </p:cNvCxnSpPr>
          <p:nvPr/>
        </p:nvCxnSpPr>
        <p:spPr>
          <a:xfrm>
            <a:off x="870140" y="5289453"/>
            <a:ext cx="676000" cy="2552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49" name="Picture 48">
            <a:extLst>
              <a:ext uri="{FF2B5EF4-FFF2-40B4-BE49-F238E27FC236}">
                <a16:creationId xmlns:a16="http://schemas.microsoft.com/office/drawing/2014/main" id="{A4C2D04F-CA80-E810-E23E-6E6C172A567C}"/>
              </a:ext>
            </a:extLst>
          </p:cNvPr>
          <p:cNvPicPr>
            <a:picLocks noChangeAspect="1"/>
          </p:cNvPicPr>
          <p:nvPr/>
        </p:nvPicPr>
        <p:blipFill>
          <a:blip r:embed="rId9"/>
          <a:stretch>
            <a:fillRect/>
          </a:stretch>
        </p:blipFill>
        <p:spPr>
          <a:xfrm rot="10800000">
            <a:off x="4823082" y="1526593"/>
            <a:ext cx="892214" cy="1287880"/>
          </a:xfrm>
          <a:prstGeom prst="rect">
            <a:avLst/>
          </a:prstGeom>
        </p:spPr>
      </p:pic>
      <p:sp>
        <p:nvSpPr>
          <p:cNvPr id="52" name="TextBox 51">
            <a:extLst>
              <a:ext uri="{FF2B5EF4-FFF2-40B4-BE49-F238E27FC236}">
                <a16:creationId xmlns:a16="http://schemas.microsoft.com/office/drawing/2014/main" id="{5291DE98-4949-4D95-C22C-127363BD361E}"/>
              </a:ext>
            </a:extLst>
          </p:cNvPr>
          <p:cNvSpPr txBox="1"/>
          <p:nvPr/>
        </p:nvSpPr>
        <p:spPr>
          <a:xfrm>
            <a:off x="4595469" y="3219190"/>
            <a:ext cx="1263604" cy="763820"/>
          </a:xfrm>
          <a:prstGeom prst="rect">
            <a:avLst/>
          </a:prstGeom>
          <a:noFill/>
          <a:ln>
            <a:solidFill>
              <a:schemeClr val="tx1"/>
            </a:solidFill>
          </a:ln>
        </p:spPr>
        <p:txBody>
          <a:bodyPr wrap="square" rtlCol="0">
            <a:spAutoFit/>
          </a:bodyPr>
          <a:lstStyle/>
          <a:p>
            <a:r>
              <a:rPr lang="en-US" sz="600" b="1" dirty="0">
                <a:latin typeface="Arial" panose="020B0604020202020204" pitchFamily="34" charset="0"/>
                <a:cs typeface="Arial" panose="020B0604020202020204" pitchFamily="34" charset="0"/>
              </a:rPr>
              <a:t>[[33.  2.  0. ...  0.  0.  0.]</a:t>
            </a:r>
          </a:p>
          <a:p>
            <a:r>
              <a:rPr lang="en-US" sz="600" b="1" dirty="0">
                <a:latin typeface="Arial" panose="020B0604020202020204" pitchFamily="34" charset="0"/>
                <a:cs typeface="Arial" panose="020B0604020202020204" pitchFamily="34" charset="0"/>
              </a:rPr>
              <a:t> [ 0.  0.  0. ...  0.  0.  4.]</a:t>
            </a:r>
          </a:p>
          <a:p>
            <a:r>
              <a:rPr lang="en-US" sz="600" b="1" dirty="0">
                <a:latin typeface="Arial" panose="020B0604020202020204" pitchFamily="34" charset="0"/>
                <a:cs typeface="Arial" panose="020B0604020202020204" pitchFamily="34" charset="0"/>
              </a:rPr>
              <a:t> [ 1.  1.  1. ...  0.  0.  1.]</a:t>
            </a:r>
          </a:p>
          <a:p>
            <a:r>
              <a:rPr lang="en-US" sz="600" b="1" dirty="0">
                <a:latin typeface="Arial" panose="020B0604020202020204" pitchFamily="34" charset="0"/>
                <a:cs typeface="Arial" panose="020B0604020202020204" pitchFamily="34" charset="0"/>
              </a:rPr>
              <a:t> ...</a:t>
            </a:r>
          </a:p>
          <a:p>
            <a:r>
              <a:rPr lang="en-US" sz="600" b="1" dirty="0">
                <a:latin typeface="Arial" panose="020B0604020202020204" pitchFamily="34" charset="0"/>
                <a:cs typeface="Arial" panose="020B0604020202020204" pitchFamily="34" charset="0"/>
              </a:rPr>
              <a:t> [ 3.  0.  0. ...  6.  3.  3.]</a:t>
            </a:r>
          </a:p>
          <a:p>
            <a:r>
              <a:rPr lang="en-US" sz="600" b="1" dirty="0">
                <a:latin typeface="Arial" panose="020B0604020202020204" pitchFamily="34" charset="0"/>
                <a:cs typeface="Arial" panose="020B0604020202020204" pitchFamily="34" charset="0"/>
              </a:rPr>
              <a:t> [ 0.  0.  0. ...  0.  3. 12.]</a:t>
            </a:r>
          </a:p>
          <a:p>
            <a:r>
              <a:rPr lang="en-US" sz="600" b="1" dirty="0">
                <a:latin typeface="Arial" panose="020B0604020202020204" pitchFamily="34" charset="0"/>
                <a:cs typeface="Arial" panose="020B0604020202020204" pitchFamily="34" charset="0"/>
              </a:rPr>
              <a:t> [68. 13.  0. ...  0.  0.  0.]]</a:t>
            </a:r>
          </a:p>
        </p:txBody>
      </p:sp>
      <p:sp>
        <p:nvSpPr>
          <p:cNvPr id="55" name="TextBox 54">
            <a:extLst>
              <a:ext uri="{FF2B5EF4-FFF2-40B4-BE49-F238E27FC236}">
                <a16:creationId xmlns:a16="http://schemas.microsoft.com/office/drawing/2014/main" id="{A32604B4-BE52-E01B-C2BC-7927C85603B5}"/>
              </a:ext>
            </a:extLst>
          </p:cNvPr>
          <p:cNvSpPr txBox="1"/>
          <p:nvPr/>
        </p:nvSpPr>
        <p:spPr>
          <a:xfrm>
            <a:off x="2981370" y="3228619"/>
            <a:ext cx="1376910" cy="738664"/>
          </a:xfrm>
          <a:prstGeom prst="rect">
            <a:avLst/>
          </a:prstGeom>
          <a:noFill/>
          <a:ln>
            <a:solidFill>
              <a:schemeClr val="tx1"/>
            </a:solidFill>
          </a:ln>
        </p:spPr>
        <p:txBody>
          <a:bodyPr wrap="square" rtlCol="0">
            <a:spAutoFit/>
          </a:bodyPr>
          <a:lstStyle>
            <a:defPPr>
              <a:defRPr lang="en-US"/>
            </a:defPPr>
            <a:lvl1pPr indent="0">
              <a:buFont typeface="Arial"/>
              <a:buNone/>
              <a:defRPr sz="600" b="1">
                <a:latin typeface="Arial" panose="020B0604020202020204" pitchFamily="34" charset="0"/>
                <a:cs typeface="Arial" panose="020B0604020202020204" pitchFamily="34" charset="0"/>
              </a:defRPr>
            </a:lvl1pPr>
          </a:lstStyle>
          <a:p>
            <a:r>
              <a:rPr lang="en-US" dirty="0"/>
              <a:t>[[ 0.  2. 19. ...  0.  0.  2.]</a:t>
            </a:r>
          </a:p>
          <a:p>
            <a:r>
              <a:rPr lang="en-US" dirty="0"/>
              <a:t> [ 3.  1. 86. ...  0.  0.  0.]</a:t>
            </a:r>
          </a:p>
          <a:p>
            <a:r>
              <a:rPr lang="en-US" dirty="0"/>
              <a:t> [ 9.  5. 32. ...  0.  0.  1.]</a:t>
            </a:r>
          </a:p>
          <a:p>
            <a:r>
              <a:rPr lang="en-US" dirty="0"/>
              <a:t>...</a:t>
            </a:r>
          </a:p>
          <a:p>
            <a:r>
              <a:rPr lang="en-US" dirty="0"/>
              <a:t> [ 0.  6. 29. ...  0.  0.  0.]</a:t>
            </a:r>
          </a:p>
          <a:p>
            <a:r>
              <a:rPr lang="en-US" dirty="0"/>
              <a:t> [ 0.  0.  0. ... 13.  0.  0.]</a:t>
            </a:r>
          </a:p>
          <a:p>
            <a:r>
              <a:rPr lang="en-US" dirty="0"/>
              <a:t> [16.  0.  0. ...  0.  0.  0.]]</a:t>
            </a:r>
          </a:p>
        </p:txBody>
      </p:sp>
      <p:pic>
        <p:nvPicPr>
          <p:cNvPr id="57" name="Picture 56">
            <a:extLst>
              <a:ext uri="{FF2B5EF4-FFF2-40B4-BE49-F238E27FC236}">
                <a16:creationId xmlns:a16="http://schemas.microsoft.com/office/drawing/2014/main" id="{AF354A0C-45A6-5CE0-06A8-A4F7C76062F2}"/>
              </a:ext>
            </a:extLst>
          </p:cNvPr>
          <p:cNvPicPr>
            <a:picLocks noChangeAspect="1"/>
          </p:cNvPicPr>
          <p:nvPr/>
        </p:nvPicPr>
        <p:blipFill>
          <a:blip r:embed="rId10"/>
          <a:stretch>
            <a:fillRect/>
          </a:stretch>
        </p:blipFill>
        <p:spPr>
          <a:xfrm>
            <a:off x="3822805" y="4230072"/>
            <a:ext cx="1290251" cy="280489"/>
          </a:xfrm>
          <a:prstGeom prst="rect">
            <a:avLst/>
          </a:prstGeom>
        </p:spPr>
      </p:pic>
      <p:pic>
        <p:nvPicPr>
          <p:cNvPr id="59" name="Picture 58">
            <a:extLst>
              <a:ext uri="{FF2B5EF4-FFF2-40B4-BE49-F238E27FC236}">
                <a16:creationId xmlns:a16="http://schemas.microsoft.com/office/drawing/2014/main" id="{DAEE45C2-4BA3-B7E1-9AAB-F9667E1B384B}"/>
              </a:ext>
            </a:extLst>
          </p:cNvPr>
          <p:cNvPicPr>
            <a:picLocks noChangeAspect="1"/>
          </p:cNvPicPr>
          <p:nvPr/>
        </p:nvPicPr>
        <p:blipFill>
          <a:blip r:embed="rId11"/>
          <a:srcRect l="9626"/>
          <a:stretch/>
        </p:blipFill>
        <p:spPr>
          <a:xfrm>
            <a:off x="3719286" y="4510874"/>
            <a:ext cx="1497288" cy="305082"/>
          </a:xfrm>
          <a:prstGeom prst="rect">
            <a:avLst/>
          </a:prstGeom>
        </p:spPr>
      </p:pic>
      <p:pic>
        <p:nvPicPr>
          <p:cNvPr id="61" name="Picture 60">
            <a:extLst>
              <a:ext uri="{FF2B5EF4-FFF2-40B4-BE49-F238E27FC236}">
                <a16:creationId xmlns:a16="http://schemas.microsoft.com/office/drawing/2014/main" id="{3C135975-F320-DCC2-48CA-D3CFE76C2FAF}"/>
              </a:ext>
            </a:extLst>
          </p:cNvPr>
          <p:cNvPicPr>
            <a:picLocks noChangeAspect="1"/>
          </p:cNvPicPr>
          <p:nvPr/>
        </p:nvPicPr>
        <p:blipFill>
          <a:blip r:embed="rId12"/>
          <a:srcRect l="6196"/>
          <a:stretch/>
        </p:blipFill>
        <p:spPr>
          <a:xfrm>
            <a:off x="3525329" y="4828534"/>
            <a:ext cx="1758968" cy="455057"/>
          </a:xfrm>
          <a:prstGeom prst="rect">
            <a:avLst/>
          </a:prstGeom>
        </p:spPr>
      </p:pic>
      <p:pic>
        <p:nvPicPr>
          <p:cNvPr id="63" name="Picture 62">
            <a:extLst>
              <a:ext uri="{FF2B5EF4-FFF2-40B4-BE49-F238E27FC236}">
                <a16:creationId xmlns:a16="http://schemas.microsoft.com/office/drawing/2014/main" id="{9AEAA6BF-50F7-AF43-E6A5-285836A6A1F9}"/>
              </a:ext>
            </a:extLst>
          </p:cNvPr>
          <p:cNvPicPr>
            <a:picLocks noChangeAspect="1"/>
          </p:cNvPicPr>
          <p:nvPr/>
        </p:nvPicPr>
        <p:blipFill>
          <a:blip r:embed="rId13"/>
          <a:stretch>
            <a:fillRect/>
          </a:stretch>
        </p:blipFill>
        <p:spPr>
          <a:xfrm>
            <a:off x="3555811" y="5323706"/>
            <a:ext cx="1660763" cy="455057"/>
          </a:xfrm>
          <a:prstGeom prst="rect">
            <a:avLst/>
          </a:prstGeom>
        </p:spPr>
      </p:pic>
      <p:pic>
        <p:nvPicPr>
          <p:cNvPr id="67" name="Picture 66">
            <a:extLst>
              <a:ext uri="{FF2B5EF4-FFF2-40B4-BE49-F238E27FC236}">
                <a16:creationId xmlns:a16="http://schemas.microsoft.com/office/drawing/2014/main" id="{5598B807-DBF4-7015-F88D-F501E1AD575B}"/>
              </a:ext>
            </a:extLst>
          </p:cNvPr>
          <p:cNvPicPr>
            <a:picLocks noChangeAspect="1"/>
          </p:cNvPicPr>
          <p:nvPr/>
        </p:nvPicPr>
        <p:blipFill>
          <a:blip r:embed="rId14"/>
          <a:stretch>
            <a:fillRect/>
          </a:stretch>
        </p:blipFill>
        <p:spPr>
          <a:xfrm>
            <a:off x="3525329" y="6066275"/>
            <a:ext cx="1776513" cy="501885"/>
          </a:xfrm>
          <a:prstGeom prst="rect">
            <a:avLst/>
          </a:prstGeom>
        </p:spPr>
      </p:pic>
      <p:sp>
        <p:nvSpPr>
          <p:cNvPr id="68" name="TextBox 67">
            <a:extLst>
              <a:ext uri="{FF2B5EF4-FFF2-40B4-BE49-F238E27FC236}">
                <a16:creationId xmlns:a16="http://schemas.microsoft.com/office/drawing/2014/main" id="{469419A8-3AE2-437F-F099-93D3CD45E708}"/>
              </a:ext>
            </a:extLst>
          </p:cNvPr>
          <p:cNvSpPr txBox="1"/>
          <p:nvPr/>
        </p:nvSpPr>
        <p:spPr>
          <a:xfrm>
            <a:off x="4049971" y="5855786"/>
            <a:ext cx="1132041" cy="215444"/>
          </a:xfrm>
          <a:prstGeom prst="rect">
            <a:avLst/>
          </a:prstGeom>
          <a:noFill/>
        </p:spPr>
        <p:txBody>
          <a:bodyPr wrap="none" rtlCol="0">
            <a:spAutoFit/>
          </a:bodyPr>
          <a:lstStyle/>
          <a:p>
            <a:r>
              <a:rPr lang="en-US" sz="800" b="1" u="sng" dirty="0">
                <a:latin typeface="Arial" panose="020B0604020202020204" pitchFamily="34" charset="0"/>
                <a:cs typeface="Arial" panose="020B0604020202020204" pitchFamily="34" charset="0"/>
              </a:rPr>
              <a:t>Density</a:t>
            </a:r>
            <a:r>
              <a:rPr lang="en-US" sz="800" u="sng" dirty="0"/>
              <a:t> </a:t>
            </a:r>
            <a:r>
              <a:rPr lang="en-US" sz="800" b="1" u="sng" dirty="0">
                <a:latin typeface="Arial" panose="020B0604020202020204" pitchFamily="34" charset="0"/>
                <a:cs typeface="Arial" panose="020B0604020202020204" pitchFamily="34" charset="0"/>
              </a:rPr>
              <a:t>Estimation</a:t>
            </a:r>
            <a:r>
              <a:rPr lang="en-US" sz="800" u="sng" dirty="0"/>
              <a:t>:</a:t>
            </a:r>
          </a:p>
        </p:txBody>
      </p:sp>
      <p:pic>
        <p:nvPicPr>
          <p:cNvPr id="90" name="Picture 89">
            <a:extLst>
              <a:ext uri="{FF2B5EF4-FFF2-40B4-BE49-F238E27FC236}">
                <a16:creationId xmlns:a16="http://schemas.microsoft.com/office/drawing/2014/main" id="{492493AF-4BB1-2AEF-5D1F-F28598BB4C31}"/>
              </a:ext>
            </a:extLst>
          </p:cNvPr>
          <p:cNvPicPr>
            <a:picLocks noChangeAspect="1"/>
          </p:cNvPicPr>
          <p:nvPr/>
        </p:nvPicPr>
        <p:blipFill>
          <a:blip r:embed="rId15"/>
          <a:stretch>
            <a:fillRect/>
          </a:stretch>
        </p:blipFill>
        <p:spPr>
          <a:xfrm>
            <a:off x="6136475" y="1456486"/>
            <a:ext cx="2909345" cy="993344"/>
          </a:xfrm>
          <a:prstGeom prst="rect">
            <a:avLst/>
          </a:prstGeom>
        </p:spPr>
      </p:pic>
      <p:pic>
        <p:nvPicPr>
          <p:cNvPr id="92" name="Picture 91">
            <a:extLst>
              <a:ext uri="{FF2B5EF4-FFF2-40B4-BE49-F238E27FC236}">
                <a16:creationId xmlns:a16="http://schemas.microsoft.com/office/drawing/2014/main" id="{B6B6234A-174F-141C-AD58-6AD2FC6D8A97}"/>
              </a:ext>
            </a:extLst>
          </p:cNvPr>
          <p:cNvPicPr>
            <a:picLocks noChangeAspect="1"/>
          </p:cNvPicPr>
          <p:nvPr/>
        </p:nvPicPr>
        <p:blipFill>
          <a:blip r:embed="rId16"/>
          <a:stretch>
            <a:fillRect/>
          </a:stretch>
        </p:blipFill>
        <p:spPr>
          <a:xfrm>
            <a:off x="3001905" y="1571576"/>
            <a:ext cx="1335840" cy="1263702"/>
          </a:xfrm>
          <a:prstGeom prst="rect">
            <a:avLst/>
          </a:prstGeom>
        </p:spPr>
      </p:pic>
      <p:sp>
        <p:nvSpPr>
          <p:cNvPr id="93" name="Arrow: Down 92">
            <a:extLst>
              <a:ext uri="{FF2B5EF4-FFF2-40B4-BE49-F238E27FC236}">
                <a16:creationId xmlns:a16="http://schemas.microsoft.com/office/drawing/2014/main" id="{30310482-9018-0503-845C-D6C0A5203C13}"/>
              </a:ext>
            </a:extLst>
          </p:cNvPr>
          <p:cNvSpPr/>
          <p:nvPr/>
        </p:nvSpPr>
        <p:spPr>
          <a:xfrm>
            <a:off x="3555811" y="2888715"/>
            <a:ext cx="163475" cy="339904"/>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4" name="Arrow: Down 93">
            <a:extLst>
              <a:ext uri="{FF2B5EF4-FFF2-40B4-BE49-F238E27FC236}">
                <a16:creationId xmlns:a16="http://schemas.microsoft.com/office/drawing/2014/main" id="{5BFBA9E8-86F1-F5BF-BF8D-14B7A32F7B1F}"/>
              </a:ext>
            </a:extLst>
          </p:cNvPr>
          <p:cNvSpPr/>
          <p:nvPr/>
        </p:nvSpPr>
        <p:spPr>
          <a:xfrm>
            <a:off x="5120822" y="2877790"/>
            <a:ext cx="163475" cy="339904"/>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29446824"/>
      </p:ext>
    </p:extLst>
  </p:cSld>
  <p:clrMapOvr>
    <a:masterClrMapping/>
  </p:clrMapOvr>
</p:sld>
</file>

<file path=ppt/theme/theme1.xml><?xml version="1.0" encoding="utf-8"?>
<a:theme xmlns:a="http://schemas.openxmlformats.org/drawingml/2006/main" name="FM PowerPoin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FM PowerPoint Theme.thmx</Template>
  <TotalTime>5408</TotalTime>
  <Words>850</Words>
  <Application>Microsoft Office PowerPoint</Application>
  <PresentationFormat>On-screen Show (4:3)</PresentationFormat>
  <Paragraphs>127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Aptos</vt:lpstr>
      <vt:lpstr>Arial</vt:lpstr>
      <vt:lpstr>Calibri</vt:lpstr>
      <vt:lpstr>Cambria Math</vt:lpstr>
      <vt:lpstr>Wingdings</vt:lpstr>
      <vt:lpstr>FM PowerPoint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Ivan</dc:creator>
  <cp:lastModifiedBy>Nyah Pee</cp:lastModifiedBy>
  <cp:revision>12</cp:revision>
  <dcterms:created xsi:type="dcterms:W3CDTF">2018-08-15T15:31:58Z</dcterms:created>
  <dcterms:modified xsi:type="dcterms:W3CDTF">2024-10-13T12:41:38Z</dcterms:modified>
</cp:coreProperties>
</file>

<file path=docProps/thumbnail.jpeg>
</file>